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Titan One"/>
      <p:regular r:id="rId45"/>
    </p:embeddedFont>
    <p:embeddedFont>
      <p:font typeface="Inter"/>
      <p:regular r:id="rId46"/>
      <p:bold r:id="rId47"/>
      <p:italic r:id="rId48"/>
      <p:boldItalic r:id="rId49"/>
    </p:embeddedFont>
    <p:embeddedFont>
      <p:font typeface="DM Sans ExtraBold"/>
      <p:bold r:id="rId50"/>
      <p:boldItalic r:id="rId51"/>
    </p:embeddedFont>
    <p:embeddedFont>
      <p:font typeface="DM Sans Black"/>
      <p:bold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guide id="2" pos="288">
          <p15:clr>
            <a:srgbClr val="747775"/>
          </p15:clr>
        </p15:guide>
        <p15:guide id="3" orient="horz" pos="597">
          <p15:clr>
            <a:srgbClr val="747775"/>
          </p15:clr>
        </p15:guide>
        <p15:guide id="4" orient="horz" pos="187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33A9DC-717F-476D-A135-F02FCE467DF0}">
  <a:tblStyle styleId="{1233A9DC-717F-476D-A135-F02FCE467D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8"/>
        <p:guide pos="597" orient="horz"/>
        <p:guide pos="1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Inter-regular.fntdata"/><Relationship Id="rId45" Type="http://schemas.openxmlformats.org/officeDocument/2006/relationships/font" Target="fonts/Titan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italic.fntdata"/><Relationship Id="rId47" Type="http://schemas.openxmlformats.org/officeDocument/2006/relationships/font" Target="fonts/Inter-bold.fntdata"/><Relationship Id="rId49" Type="http://schemas.openxmlformats.org/officeDocument/2006/relationships/font" Target="fonts/Inter-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ExtraBold-boldItalic.fntdata"/><Relationship Id="rId50" Type="http://schemas.openxmlformats.org/officeDocument/2006/relationships/font" Target="fonts/DMSansExtraBold-bold.fntdata"/><Relationship Id="rId53" Type="http://schemas.openxmlformats.org/officeDocument/2006/relationships/font" Target="fonts/DMSansBlack-boldItalic.fntdata"/><Relationship Id="rId52" Type="http://schemas.openxmlformats.org/officeDocument/2006/relationships/font" Target="fonts/DMSansBlack-bold.fntdata"/><Relationship Id="rId11" Type="http://schemas.openxmlformats.org/officeDocument/2006/relationships/slide" Target="slides/slide5.xml"/><Relationship Id="rId55" Type="http://schemas.openxmlformats.org/officeDocument/2006/relationships/font" Target="fonts/DMSans-bold.fntdata"/><Relationship Id="rId10" Type="http://schemas.openxmlformats.org/officeDocument/2006/relationships/slide" Target="slides/slide4.xml"/><Relationship Id="rId54" Type="http://schemas.openxmlformats.org/officeDocument/2006/relationships/font" Target="fonts/DMSans-regular.fntdata"/><Relationship Id="rId13" Type="http://schemas.openxmlformats.org/officeDocument/2006/relationships/slide" Target="slides/slide7.xml"/><Relationship Id="rId57" Type="http://schemas.openxmlformats.org/officeDocument/2006/relationships/font" Target="fonts/DMSans-boldItalic.fntdata"/><Relationship Id="rId12" Type="http://schemas.openxmlformats.org/officeDocument/2006/relationships/slide" Target="slides/slide6.xml"/><Relationship Id="rId56" Type="http://schemas.openxmlformats.org/officeDocument/2006/relationships/font" Target="fonts/DM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a33d812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a33d812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Introduce myself - Data Analytics Business Partner and I’m very passionate about food, sustainability and tech.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Good morning, everyone! Before we dive into the data, let me tell you a quick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few months ago, I got into growing plants on my balcony, and my biggest challenge was always watering them. One day I'd drown them, and the next I'd completely forget, and they'd turn dry. I just couldn't seem to get it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really wanted a solution that would give the plants exactly the amount of water they needed, when they needed it. Someone suggested a surprisingly simple idea: fill a water bottle, then run a cotton string from the water, all the way into the plant's soil.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the result? It worked perfectly! Now, my plants 'drink' whenever they want, getting precisely the right amount of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Today, I'm going to present a similar solution for our sales team. We're introducing a new tool – Supplier / Demand matrix. This matrix isn't just about hard work; it's about smart work. It helps our reps manage their effort and strategically prioritize specific supplier types, ensuring they're focusing on where the market truly needs us most, based on the perfect balance of supply and demand.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Introduce topic shortly - I’m excited to be here today to help find a way for you and</a:t>
            </a:r>
            <a:r>
              <a:rPr lang="en-GB"/>
              <a:t> your team to strategically match supply with demand </a:t>
            </a:r>
            <a:endParaRPr/>
          </a:p>
          <a:p>
            <a:pPr indent="-298450" lvl="0" marL="457200" rtl="0" algn="l">
              <a:spcBef>
                <a:spcPts val="0"/>
              </a:spcBef>
              <a:spcAft>
                <a:spcPts val="0"/>
              </a:spcAft>
              <a:buSzPts val="1100"/>
              <a:buChar char="-"/>
            </a:pPr>
            <a:r>
              <a:rPr lang="en-GB"/>
              <a:t>Please ask questions throughout the presentation or ask them at the end. I won’t see you raise your hand during the presentation so please unmute yourself. If the pace of the presentation is too quick or too short, or you lost my train of thought, just unmute yourself and let me know, </a:t>
            </a:r>
            <a:endParaRPr/>
          </a:p>
          <a:p>
            <a:pPr indent="0" lvl="0" marL="45720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b9ae1d0a8_1_166: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The third priority are the suppliers in the yellow box in the down left corner of the matrix. On average, these segments have a low supply and low demand. However </a:t>
            </a:r>
            <a:r>
              <a:rPr lang="en-GB">
                <a:solidFill>
                  <a:schemeClr val="dk1"/>
                </a:solidFill>
              </a:rPr>
              <a:t>if we notice that the demand in this corner is steeply increasing in a short amount of time, it indicates an emerging trend that we can capitalize on even further.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the case of the 2021 data that is used here, there many store segments that seem to be in relatively low demand while having low supply. Let’s dive into some more details for these stores to see which suppliers</a:t>
            </a:r>
            <a:r>
              <a:rPr lang="en-GB">
                <a:solidFill>
                  <a:schemeClr val="dk1"/>
                </a:solidFill>
              </a:rPr>
              <a:t> offer trending items that we can capitalize on to respond to emerging market needs.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04" name="Google Shape;204;g35b9ae1d0a8_1_166: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b9ae1d0a8_1_215: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t>Here you can see the so-called high risers. On the horizontal x-axis you can see five different supplier types and on the vertical y-axis, the average amount of bags sold by amount of stores. By comparing the average bags sold by store per year, we can see a steep year on year growth for these segments. My recommendation is to target these suppliers as they seem trending and we can </a:t>
            </a:r>
            <a:r>
              <a:rPr lang="en-GB"/>
              <a:t>capitalize on this emerging market needs by adding more suppliers in this segment.</a:t>
            </a:r>
            <a:endParaRPr/>
          </a:p>
        </p:txBody>
      </p:sp>
      <p:sp>
        <p:nvSpPr>
          <p:cNvPr id="227" name="Google Shape;227;g35b9ae1d0a8_1_215: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b9ae1d0a8_1_190: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Lastly, the suppliers with the lowest priority are found in the red box in the upper left corner of the matrix. </a:t>
            </a:r>
            <a:r>
              <a:rPr lang="en-GB">
                <a:solidFill>
                  <a:schemeClr val="dk1"/>
                </a:solidFill>
              </a:rPr>
              <a:t>There are already plenty of suppliers, but the demand is relatively low. This could indicate over-saturation or low market interest.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the case of the 2021 data that is used here, the fruits &amp; vegetables stores, fast food restaurants and small supermarkets seem to be in relatively low demand while having high supply. So u</a:t>
            </a:r>
            <a:r>
              <a:rPr lang="en-GB">
                <a:solidFill>
                  <a:schemeClr val="dk1"/>
                </a:solidFill>
              </a:rPr>
              <a:t>nless there are specific reasons to target these suppliers, these might be a low-priority segment for outbound sales. Let’s investigate these segments a bit more in the next slide.</a:t>
            </a:r>
            <a:endParaRPr>
              <a:solidFill>
                <a:schemeClr val="dk1"/>
              </a:solidFill>
            </a:endParaRPr>
          </a:p>
        </p:txBody>
      </p:sp>
      <p:sp>
        <p:nvSpPr>
          <p:cNvPr id="241" name="Google Shape;241;g35b9ae1d0a8_1_190: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b9ae1d0a8_2_25: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Here we are looking at the share of bags sold over the years. Let’s focus on the low priority segments. In the yellow boxes we can find the share of sales for fast food restaurants, which decreased it share of sales from 18% to 12%. Next to it are the green boxes representing the fruits and vegetables stores, this segment is relatively stable and hovers around 8% of total sales across the years. For small </a:t>
            </a:r>
            <a:r>
              <a:rPr lang="en-GB"/>
              <a:t>supermarkets</a:t>
            </a:r>
            <a:r>
              <a:rPr lang="en-GB"/>
              <a:t> there seems to be an increasing demand, as the share of sales has doubled from 3% to 6%. Therefore, I would recommend to consider small supermarkets to be onboarded as well by the sales team.</a:t>
            </a:r>
            <a:endParaRPr/>
          </a:p>
        </p:txBody>
      </p:sp>
      <p:sp>
        <p:nvSpPr>
          <p:cNvPr id="264" name="Google Shape;264;g35b9ae1d0a8_2_25: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b9ae1d0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5b9ae1d0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that concludes our deep-dive! To recap, I’ve given you several suggestions on which supplier types to reach out to based on a specific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recommend to first onboard stores with high demand and low supply</a:t>
            </a:r>
            <a:r>
              <a:rPr lang="en-GB"/>
              <a:t>, then </a:t>
            </a:r>
            <a:r>
              <a:rPr lang="en-GB"/>
              <a:t>look for scalable </a:t>
            </a:r>
            <a:r>
              <a:rPr lang="en-GB"/>
              <a:t>strategic</a:t>
            </a:r>
            <a:r>
              <a:rPr lang="en-GB"/>
              <a:t> stores, like bakery chains.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a33d8121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a33d8121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if we can empower the Outbound Sales team to become more strategic about the types of suppliers they prioritise in line with demand of the markets? What is they receive recommendations that provide clear, actionable guidance on which store </a:t>
            </a:r>
            <a:r>
              <a:rPr lang="en-GB"/>
              <a:t>segments and item categories</a:t>
            </a:r>
            <a:r>
              <a:rPr lang="en-GB"/>
              <a:t> to onboard to boost sales based on historical demand?</a:t>
            </a:r>
            <a:br>
              <a:rPr lang="en-GB"/>
            </a:br>
            <a:br>
              <a:rPr lang="en-GB"/>
            </a:br>
            <a:r>
              <a:rPr lang="en-GB"/>
              <a:t>This way we could add more suppliers when there is more demand, but also keep our eyes open for </a:t>
            </a:r>
            <a:r>
              <a:rPr lang="en-GB">
                <a:solidFill>
                  <a:schemeClr val="dk1"/>
                </a:solidFill>
              </a:rPr>
              <a:t> strategic partnerships and</a:t>
            </a:r>
            <a:r>
              <a:rPr lang="en-GB"/>
              <a:t> trending items to capitalize on emerging market needs.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a33d812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a33d812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 make this project a success, I think the most important next step would be is to set-up a feedback loop with the sales team. By talking to the sales reps, I would like to check if these data-driven priorities align with their experience, but also if a solution like this matrix would really help them </a:t>
            </a:r>
            <a:r>
              <a:rPr lang="en-GB">
                <a:solidFill>
                  <a:schemeClr val="dk1"/>
                </a:solidFill>
              </a:rPr>
              <a:t>prioritize</a:t>
            </a:r>
            <a:r>
              <a:rPr lang="en-GB">
                <a:solidFill>
                  <a:schemeClr val="dk1"/>
                </a:solidFill>
              </a:rPr>
              <a:t> their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Next, we could develop an interactive dashboard and set-up critical changes in the matrix, so that all the relevant people can get a </a:t>
            </a:r>
            <a:r>
              <a:rPr lang="en-GB">
                <a:solidFill>
                  <a:schemeClr val="dk1"/>
                </a:solidFill>
              </a:rPr>
              <a:t>notification</a:t>
            </a:r>
            <a:r>
              <a:rPr lang="en-GB">
                <a:solidFill>
                  <a:schemeClr val="dk1"/>
                </a:solidFill>
              </a:rPr>
              <a:t> or regular update send to them to adjust their sales strategy.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Last but not least, there is so much more data that could elevate the outcome. I’ve listed a few ideas such as </a:t>
            </a:r>
            <a:r>
              <a:rPr lang="en-GB">
                <a:solidFill>
                  <a:schemeClr val="dk1"/>
                </a:solidFill>
              </a:rPr>
              <a:t>adding</a:t>
            </a:r>
            <a:r>
              <a:rPr lang="en-GB">
                <a:solidFill>
                  <a:schemeClr val="dk1"/>
                </a:solidFill>
              </a:rPr>
              <a:t> out of stock levels, costs, retention, geographic and store performance data, and ofcourse I’m happy to hear yours as well.</a:t>
            </a:r>
            <a:br>
              <a:rPr lang="en-GB">
                <a:solidFill>
                  <a:schemeClr val="dk1"/>
                </a:solidFill>
              </a:rPr>
            </a:br>
            <a:br>
              <a:rPr lang="en-GB">
                <a:solidFill>
                  <a:schemeClr val="dk1"/>
                </a:solidFill>
              </a:rPr>
            </a:br>
            <a:r>
              <a:rPr lang="en-GB">
                <a:solidFill>
                  <a:schemeClr val="dk1"/>
                </a:solidFill>
              </a:rPr>
              <a:t>This concludes the deepdive so far, I’m very curious to hear your thoughts or concerns.</a:t>
            </a:r>
            <a:br>
              <a:rPr lang="en-GB">
                <a:solidFill>
                  <a:schemeClr val="dk1"/>
                </a:solidFill>
              </a:rPr>
            </a:br>
            <a:br>
              <a:rPr lang="en-GB">
                <a:solidFill>
                  <a:schemeClr val="dk1"/>
                </a:solidFill>
              </a:rPr>
            </a:br>
            <a:r>
              <a:rPr lang="en-GB">
                <a:solidFill>
                  <a:schemeClr val="dk1"/>
                </a:solidFill>
              </a:rPr>
              <a:t>– </a:t>
            </a:r>
            <a:endParaRPr>
              <a:solidFill>
                <a:schemeClr val="dk1"/>
              </a:solidFill>
            </a:endParaRPr>
          </a:p>
          <a:p>
            <a:pPr indent="0" lvl="0" marL="0" rtl="0" algn="l">
              <a:spcBef>
                <a:spcPts val="0"/>
              </a:spcBef>
              <a:spcAft>
                <a:spcPts val="0"/>
              </a:spcAft>
              <a:buNone/>
            </a:pPr>
            <a:r>
              <a:rPr lang="en-GB">
                <a:solidFill>
                  <a:schemeClr val="dk1"/>
                </a:solidFill>
              </a:rPr>
              <a:t>Please be aware that for a fast-growing company like Too Good To Go, a matrix like this shows a snapshot in time and can quickly change. Therefore, when we agree to use a matrix like this in the future, we will have to monitor the movement of categories or segments between these quadrants and flag critical changes to adapt our sales strategy accordingly.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b75b2650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b75b2650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b75b2650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5b75b2650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60f61f543_0_6: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3360f61f543_0_6: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b255c62b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b255c62b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Today we are here to </a:t>
            </a:r>
            <a:endParaRPr/>
          </a:p>
          <a:p>
            <a:pPr indent="0" lvl="0" marL="0" rtl="0" algn="l">
              <a:spcBef>
                <a:spcPts val="0"/>
              </a:spcBef>
              <a:spcAft>
                <a:spcPts val="0"/>
              </a:spcAft>
              <a:buNone/>
            </a:pPr>
            <a:r>
              <a:rPr lang="en-GB"/>
              <a:t>Background: Too Good To Go saves four meals per second. Yet in that same second, 80,000 more meals go to waste worldwide. The gap is undeniable, but so is our potential for impact.</a:t>
            </a:r>
            <a:endParaRPr/>
          </a:p>
          <a:p>
            <a:pPr indent="0" lvl="0" marL="0" rtl="0" algn="l">
              <a:spcBef>
                <a:spcPts val="0"/>
              </a:spcBef>
              <a:spcAft>
                <a:spcPts val="0"/>
              </a:spcAft>
              <a:buNone/>
            </a:pPr>
            <a:r>
              <a:rPr lang="en-GB"/>
              <a:t>Ask: So to get closer to this 80,000 meals saved and save more food, you have asked me how we can expand our impact across suppliers.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challenge is that currently, there is no solution for the sales representatives to prioritize the type of suppliers in a way that best fits the demands of the market. This can slow down our growth to close the food waste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in-depth analysis of supply and demand dynamics across store segments, item categories, and monthly trends reveals key opportunities to enhance market fit and refine supplier prioritization. By understanding where and what our customers are buying, we can strategically align our operations to maximize impact.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60f61f543_0_421: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3360f61f543_0_421: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60f61f543_0_248: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3360f61f543_0_248: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360f61f543_0_488: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3360f61f543_0_488: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60f61f543_0_454: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3360f61f543_0_454: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b75b26504_0_80: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a:t>
            </a:r>
            <a:r>
              <a:rPr lang="en-GB"/>
              <a:t>here are 24 different store segments that we use to divide our current supply types. Here you can see the top 10 supplier types and their sales mix across item categories. Most of these offerings are expected for the supplier type. For example, the first bar we see all stores categorized as a bakery, where 21% of their total bags sold are from meals, whereas the majority comes from baked goods, which makes sense for a bakery. To summarize the current demand by supplier, we can see that</a:t>
            </a:r>
            <a:r>
              <a:rPr lang="en-GB"/>
              <a:t> restaurants demonstrate a significant specialization in meals, which represent a substantial portion of their total bags sold, while bakeries, cafeterias and pastry stores show a notable preference for baked goods.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One item I want to highlight is the one called “Other”, to date, it is unclear what kind of items these are and since both the medium and small supermarkets </a:t>
            </a:r>
            <a:r>
              <a:rPr lang="en-GB"/>
              <a:t>sell a relatively high share to “other item categories”, a future analysis could reveal more details on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Now we are a bit more familiar with the data that we are looking at and we understand that </a:t>
            </a:r>
            <a:r>
              <a:rPr lang="en-GB"/>
              <a:t>different</a:t>
            </a:r>
            <a:r>
              <a:rPr lang="en-GB"/>
              <a:t> suppliers are specialized in different items</a:t>
            </a:r>
            <a:endParaRPr/>
          </a:p>
          <a:p>
            <a:pPr indent="0" lvl="0" marL="0" rtl="0" algn="l">
              <a:lnSpc>
                <a:spcPct val="100000"/>
              </a:lnSpc>
              <a:spcBef>
                <a:spcPts val="0"/>
              </a:spcBef>
              <a:spcAft>
                <a:spcPts val="0"/>
              </a:spcAft>
              <a:buSzPts val="1100"/>
              <a:buNone/>
            </a:pPr>
            <a:r>
              <a:t/>
            </a:r>
            <a:endParaRPr/>
          </a:p>
        </p:txBody>
      </p:sp>
      <p:sp>
        <p:nvSpPr>
          <p:cNvPr id="451" name="Google Shape;451;g35b75b26504_0_80: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b9ae1d0a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b9ae1d0a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to help the team prioritize across these different suppliers, I’ve set-up a prioritization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prioritization matrix is divided into four squares, each with its own color and number. On the horizontal x-axis, you can see the supply, from low supply to high supply. On the vertical y-axis, you can see demand, ranging from low demand to high demand.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a later slide, I’ll plot the supply and demand in a matrix like this, so that we can easily define which type of suppliers outbound sales could prioritize.</a:t>
            </a:r>
            <a:endParaRPr/>
          </a:p>
          <a:p>
            <a:pPr indent="0" lvl="0" marL="0" rtl="0" algn="l">
              <a:spcBef>
                <a:spcPts val="0"/>
              </a:spcBef>
              <a:spcAft>
                <a:spcPts val="0"/>
              </a:spcAft>
              <a:buNone/>
            </a:pPr>
            <a:br>
              <a:rPr lang="en-GB"/>
            </a:br>
            <a:r>
              <a:rPr lang="en-GB"/>
              <a:t>To account for changes over time, we’ll also explore segments that show critical changes that can help us to adapt the sales strategy accordingly.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numbers represent the order of preference based on strategic insights one can distill using supply and demand characteristics.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The first priority are all supplier types in the green box in the down right corner of the matrix. They have generated a relatively high amount of sales, while the amount of stores available on our platform is relatively low. This could indicate that there is a strong demand relative to the supply. It’s important to prioritize these type of suppliers since they indicate a need for more supply, to capitalize on the existing demand.</a:t>
            </a:r>
            <a:endParaRPr/>
          </a:p>
          <a:p>
            <a:pPr indent="-298450" lvl="0" marL="457200" rtl="0" algn="l">
              <a:spcBef>
                <a:spcPts val="0"/>
              </a:spcBef>
              <a:spcAft>
                <a:spcPts val="0"/>
              </a:spcAft>
              <a:buSzPts val="1100"/>
              <a:buAutoNum type="arabicPeriod"/>
            </a:pPr>
            <a:r>
              <a:rPr lang="en-GB"/>
              <a:t>The second priority are the supplier types in the white box in the upper right corner of the matrix. These types generate a high amount of sales and so is the number of stores catering to it. This suggests a potentially competitive market. So even though there is already lots of activity in this corner, there might still be opportunity in differentiation or targeting underserved niches within this segment. </a:t>
            </a:r>
            <a:endParaRPr/>
          </a:p>
          <a:p>
            <a:pPr indent="-298450" lvl="0" marL="457200" rtl="0" algn="l">
              <a:spcBef>
                <a:spcPts val="0"/>
              </a:spcBef>
              <a:spcAft>
                <a:spcPts val="0"/>
              </a:spcAft>
              <a:buSzPts val="1100"/>
              <a:buAutoNum type="arabicPeriod"/>
            </a:pPr>
            <a:r>
              <a:rPr lang="en-GB"/>
              <a:t>The third priority are the suppliers in the yellow box in the upper left corner of the matrix. There are already plenty of suppliers, but the demand is relatively low. This could indicate over-saturation or low market interest. But if the demand in this corner is steeply increasing in a short amount of time, it indicates an emerging trend that we can capitalize on even further.</a:t>
            </a:r>
            <a:endParaRPr/>
          </a:p>
          <a:p>
            <a:pPr indent="-298450" lvl="0" marL="457200" rtl="0" algn="l">
              <a:spcBef>
                <a:spcPts val="0"/>
              </a:spcBef>
              <a:spcAft>
                <a:spcPts val="0"/>
              </a:spcAft>
              <a:buSzPts val="1100"/>
              <a:buAutoNum type="arabicPeriod"/>
            </a:pPr>
            <a:r>
              <a:rPr lang="en-GB"/>
              <a:t>The suppliers with the lowest priority are found in the red box in the down left corner of the matrix. There seem to be relatively low demand and supply and unless there are specific strategic reasons to target it, these suppliers would have the lowest priority.</a:t>
            </a:r>
            <a:endParaRPr/>
          </a:p>
          <a:p>
            <a:pPr indent="0" lvl="0" marL="0" rtl="0" algn="l">
              <a:spcBef>
                <a:spcPts val="0"/>
              </a:spcBef>
              <a:spcAft>
                <a:spcPts val="0"/>
              </a:spcAft>
              <a:buNone/>
            </a:pPr>
            <a:br>
              <a:rPr lang="en-GB"/>
            </a:br>
            <a:r>
              <a:rPr lang="en-GB"/>
              <a:t>Now, the idea for the next couple of minutes is to go over each of these priorities and dive deep into the data to see which supplier types the outbound sales teams could try to onboard. I’ll close of with future next steps,</a:t>
            </a:r>
            <a:br>
              <a:rPr lang="en-GB"/>
            </a:br>
            <a:br>
              <a:rPr lang="en-GB"/>
            </a:br>
            <a:r>
              <a:rPr lang="en-GB"/>
              <a:t>Before I continue, are there any questions or remarks before we dive into the data &amp; insights?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5b9ae1d0a8_0_63: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g35b9ae1d0a8_0_63: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b9ae1d0a8_0_108: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g35b9ae1d0a8_0_108: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5b9ae1d0a8_0_151: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g35b9ae1d0a8_0_151: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5b9ae1d0a8_0_170: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35b9ae1d0a8_0_170: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b255c62b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b255c62b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Today we are here to find a data-driven solution to support sales so that they can prioritize the supplier types based on the current demand. To do this, I’ve done an in-depth analysis focussing on item and purchase data ranging from 2019 until 2021. I’ve looked at the current supply, so the amount of stores across store segments (like bakery, supermarkets and restaurants) and at the demand, </a:t>
            </a:r>
            <a:r>
              <a:rPr lang="en-GB">
                <a:solidFill>
                  <a:schemeClr val="dk1"/>
                </a:solidFill>
              </a:rPr>
              <a:t>so the amount of magic bags sold. By matching the supply and demand numbers, key opportunities are revealed to enhance the market fit and refine supplier prioritization. </a:t>
            </a:r>
            <a:br>
              <a:rPr lang="en-GB">
                <a:solidFill>
                  <a:schemeClr val="dk1"/>
                </a:solidFill>
              </a:rPr>
            </a:br>
            <a:r>
              <a:rPr lang="en-GB">
                <a:solidFill>
                  <a:schemeClr val="dk1"/>
                </a:solidFill>
              </a:rPr>
              <a:t>In the upcoming slides, I’ll share the main strategic recommendations, a more in-depth analysis of the different supplier types and I’ll close with future next steps.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t>
            </a:r>
            <a:br>
              <a:rPr lang="en-GB">
                <a:solidFill>
                  <a:schemeClr val="dk1"/>
                </a:solidFill>
              </a:rPr>
            </a:br>
            <a:r>
              <a:rPr lang="en-GB">
                <a:solidFill>
                  <a:schemeClr val="dk1"/>
                </a:solidFill>
              </a:rPr>
              <a:t>Please be aware that for a fast-growing company like Too Good To Go, the data and insights that I’ll be sharing are considered a snapshot in time and therefore, the next best action can change quickly depending on market and demand changes. I want to avoid presenting insights that are not of actual use to the team so next to sharing data &amp; insights based on the current market demands, I’ll be sharing a solution that we can use going forward to monitor the movement of supply and demand and flag critical changes to adapt our sales strategy.</a:t>
            </a:r>
            <a:br>
              <a:rPr lang="en-GB">
                <a:solidFill>
                  <a:schemeClr val="dk1"/>
                </a:solidFill>
              </a:rPr>
            </a:b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b6989f983_0_19: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market shows clear distinctions in demand patterns across different store segments. Supermarkets and Convenience stores consistently represent the largest share of overall stores, purchases, and bags sold, indicating their crucial role in our supply chain.</a:t>
            </a:r>
            <a:endParaRPr/>
          </a:p>
        </p:txBody>
      </p:sp>
      <p:sp>
        <p:nvSpPr>
          <p:cNvPr id="566" name="Google Shape;566;g35b6989f983_0_19: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bba030841_0_9: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g35bba030841_0_9: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bba030841_0_25: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593" name="Google Shape;593;g35bba030841_0_25: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a5264c37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a5264c37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5a5264c37e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5a5264c37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5a33d8121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5a33d8121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Demand</a:t>
            </a:r>
            <a:endParaRPr/>
          </a:p>
          <a:p>
            <a:pPr indent="0" lvl="0" marL="0" rtl="0" algn="l">
              <a:spcBef>
                <a:spcPts val="0"/>
              </a:spcBef>
              <a:spcAft>
                <a:spcPts val="0"/>
              </a:spcAft>
              <a:buNone/>
            </a:pPr>
            <a:r>
              <a:rPr lang="en-GB"/>
              <a:t>871K users with purchases</a:t>
            </a:r>
            <a:endParaRPr/>
          </a:p>
          <a:p>
            <a:pPr indent="0" lvl="0" marL="0" rtl="0" algn="l">
              <a:spcBef>
                <a:spcPts val="0"/>
              </a:spcBef>
              <a:spcAft>
                <a:spcPts val="0"/>
              </a:spcAft>
              <a:buNone/>
            </a:pPr>
            <a:r>
              <a:rPr lang="en-GB"/>
              <a:t>23K unique items purchased</a:t>
            </a:r>
            <a:endParaRPr/>
          </a:p>
          <a:p>
            <a:pPr indent="0" lvl="0" marL="0" rtl="0" algn="l">
              <a:spcBef>
                <a:spcPts val="0"/>
              </a:spcBef>
              <a:spcAft>
                <a:spcPts val="0"/>
              </a:spcAft>
              <a:buNone/>
            </a:pPr>
            <a:r>
              <a:rPr lang="en-GB"/>
              <a:t>6 item categories (meals, groceries, …)</a:t>
            </a:r>
            <a:endParaRPr/>
          </a:p>
          <a:p>
            <a:pPr indent="0" lvl="0" marL="0" rtl="0" algn="l">
              <a:spcBef>
                <a:spcPts val="0"/>
              </a:spcBef>
              <a:spcAft>
                <a:spcPts val="0"/>
              </a:spcAft>
              <a:buNone/>
            </a:pPr>
            <a:r>
              <a:rPr lang="en-GB"/>
              <a:t>3 diet categories (none, veg, vegan)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360f61f543_0_332: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3360f61f543_0_332: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360f61f543_0_288: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g3360f61f543_0_288: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360f61f543_0_294: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3360f61f543_0_294: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b6989f98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b6989f98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b9ae1d0a8_1_21: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 help the team prioritize across different suppliers, I’ve set-up a prioritization matrix.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prioritization matrix is divided into four squares, each with its own color and number. On the horizontal x-axis, you can see the demand, from low demand to high demand which could be translated to low and a high amount of sales. On the vertical y-axis, you can see supply, ranging from a low amount of stores to a high amount of stores.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numbers represent the order which sales can use to prioritize which suppliers they need to reach out to first. Starting with number one as the highest priority and 4 with the lowest prority</a:t>
            </a:r>
            <a:endParaRPr>
              <a:solidFill>
                <a:schemeClr val="dk1"/>
              </a:solidFill>
            </a:endParaRPr>
          </a:p>
          <a:p>
            <a:pPr indent="0" lvl="0" marL="0" rtl="0" algn="l">
              <a:spcBef>
                <a:spcPts val="0"/>
              </a:spcBef>
              <a:spcAft>
                <a:spcPts val="0"/>
              </a:spcAft>
              <a:buClr>
                <a:schemeClr val="dk1"/>
              </a:buClr>
              <a:buSzPts val="1100"/>
              <a:buFont typeface="Arial"/>
              <a:buNone/>
            </a:pPr>
            <a:br>
              <a:rPr lang="en-GB">
                <a:solidFill>
                  <a:schemeClr val="dk1"/>
                </a:solidFill>
              </a:rPr>
            </a:br>
            <a:r>
              <a:rPr lang="en-GB">
                <a:solidFill>
                  <a:schemeClr val="dk1"/>
                </a:solidFill>
              </a:rPr>
              <a:t>In the next slide, I’ll plot the current supply and demand in a matrix like this using actual data, so that we can easily define which type of suppliers outbound sales could prioritize.</a:t>
            </a:r>
            <a:endParaRPr>
              <a:solidFill>
                <a:schemeClr val="dk1"/>
              </a:solidFill>
            </a:endParaRPr>
          </a:p>
          <a:p>
            <a:pPr indent="0" lvl="0" marL="0" rtl="0" algn="l">
              <a:spcBef>
                <a:spcPts val="0"/>
              </a:spcBef>
              <a:spcAft>
                <a:spcPts val="0"/>
              </a:spcAft>
              <a:buClr>
                <a:schemeClr val="dk1"/>
              </a:buClr>
              <a:buSzPts val="1100"/>
              <a:buFont typeface="Arial"/>
              <a:buNone/>
            </a:pPr>
            <a:br>
              <a:rPr lang="en-GB">
                <a:solidFill>
                  <a:schemeClr val="dk1"/>
                </a:solidFill>
              </a:rPr>
            </a:br>
            <a:r>
              <a:rPr lang="en-GB">
                <a:solidFill>
                  <a:schemeClr val="dk1"/>
                </a:solidFill>
              </a:rPr>
              <a:t>Before we dive into the data &amp; insights, are there any questions or remarks so far?</a:t>
            </a:r>
            <a:endParaRPr/>
          </a:p>
        </p:txBody>
      </p:sp>
      <p:sp>
        <p:nvSpPr>
          <p:cNvPr id="105" name="Google Shape;105;g35b9ae1d0a8_1_21: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b9ae1d0a8_1_69: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I’d like to start by diving into the data for the so-called opportunity zone.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first priority are all supplier types in the green box in the down right corner of the matrix. They have generated a relatively high amount of sales, while the amount of stores available on our platform is relatively low. This could indicate that there is a strong demand relative to the supply. It’s important to prioritize these type of suppliers since they indicate a need for more supply, to capitalize on the existing demand.</a:t>
            </a:r>
            <a:br>
              <a:rPr lang="en-GB">
                <a:solidFill>
                  <a:schemeClr val="dk1"/>
                </a:solidFill>
              </a:rPr>
            </a:br>
            <a:br>
              <a:rPr lang="en-GB">
                <a:solidFill>
                  <a:schemeClr val="dk1"/>
                </a:solidFill>
              </a:rPr>
            </a:br>
            <a:r>
              <a:rPr lang="en-GB">
                <a:solidFill>
                  <a:schemeClr val="dk1"/>
                </a:solidFill>
              </a:rPr>
              <a:t>In the case of the 2021 data that is used here, the medium supermarkets are in high demand but have low supply. Let’s dive into some more details about this segment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29" name="Google Shape;129;g35b9ae1d0a8_1_69: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b75b26504_0_399: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Medium supermarkets represent 8% of total stores and generate 14% of the total sales, almost entirely through chains. The best selling items are grocery items, specifically the ones without any dietary requirements since less than 1% of grocery items are tagged as vegetarian or vegan. Next to grocery items, it seems that meals are slowly increasing in sales, indicating an early market demand.</a:t>
            </a:r>
            <a:br>
              <a:rPr lang="en-GB"/>
            </a:br>
            <a:br>
              <a:rPr lang="en-GB"/>
            </a:br>
            <a:r>
              <a:rPr lang="en-GB">
                <a:solidFill>
                  <a:schemeClr val="dk1"/>
                </a:solidFill>
              </a:rPr>
              <a:t>Based on the current data, my advice would be to target medium supermarkets that are part of chain and offer both groceries and meals. </a:t>
            </a:r>
            <a:br>
              <a:rPr lang="en-GB">
                <a:solidFill>
                  <a:schemeClr val="dk1"/>
                </a:solidFill>
              </a:rPr>
            </a:br>
            <a:endParaRPr>
              <a:solidFill>
                <a:schemeClr val="dk1"/>
              </a:solidFill>
            </a:endParaRPr>
          </a:p>
          <a:p>
            <a:pPr indent="0" lvl="0" marL="0" rtl="0" algn="l">
              <a:spcBef>
                <a:spcPts val="0"/>
              </a:spcBef>
              <a:spcAft>
                <a:spcPts val="0"/>
              </a:spcAft>
              <a:buSzPts val="1100"/>
              <a:buNone/>
            </a:pPr>
            <a:r>
              <a:t/>
            </a:r>
            <a:endParaRPr/>
          </a:p>
        </p:txBody>
      </p:sp>
      <p:sp>
        <p:nvSpPr>
          <p:cNvPr id="150" name="Google Shape;150;g35b75b26504_0_399: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b9ae1d0a8_1_144: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The second priority are strategic targets and are the supplier types in the white box in the upper right corner of the matrix. These types generate a high amount of sales and so is the number of stores catering to it. This suggests a potentially competitive market. So even though there is already lots of activity in this corner, there might still be opportunity in differentiation or targeting underserved niches within this segment.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the case of the 2021 data that is used here, the bakeries seem to be in high demand while having high supply. Let’s dive into some more details about this segment.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 High demand, high supply</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This suggests a potentially competitive market. Opportunity might lie in differentiation.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165" name="Google Shape;165;g35b9ae1d0a8_1_144: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b75b26504_0_457:notes"/>
          <p:cNvSpPr txBox="1"/>
          <p:nvPr>
            <p:ph idx="1" type="body"/>
          </p:nvPr>
        </p:nvSpPr>
        <p:spPr>
          <a:xfrm>
            <a:off x="685801" y="4343401"/>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Since the bakeries fall in the high supply and high demand category, there might be lots of competition from both the supply and demand side. Therefore, we can spot differentiating segments within bakeries that could help us grow the market even more.</a:t>
            </a:r>
            <a:br>
              <a:rPr lang="en-GB">
                <a:solidFill>
                  <a:schemeClr val="dk1"/>
                </a:solidFill>
              </a:rPr>
            </a:br>
            <a:br>
              <a:rPr lang="en-GB">
                <a:solidFill>
                  <a:schemeClr val="dk1"/>
                </a:solidFill>
              </a:rPr>
            </a:br>
            <a:r>
              <a:rPr lang="en-GB">
                <a:solidFill>
                  <a:schemeClr val="dk1"/>
                </a:solidFill>
              </a:rPr>
              <a:t>Bakery stores are pivotal to our store network and overall sales, constituting 19% of store locations. Moreover, they account for 23% of all bags purchased. To put this into perspective, almost 1 out of 4 of bags sold are sold in bakeries across the market.  Most of the sales are generated through chains.</a:t>
            </a:r>
            <a:r>
              <a:rPr lang="en-GB">
                <a:solidFill>
                  <a:schemeClr val="dk1"/>
                </a:solidFill>
              </a:rPr>
              <a:t> The best selling items are baked goods items, specifically the ones without any dietary requirements since less than 1% of bakery items are tagged as vegetarian or vegan.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GB">
                <a:solidFill>
                  <a:schemeClr val="dk1"/>
                </a:solidFill>
              </a:rPr>
              <a:t>When looking at the share of items sold over time, it is clear that bakeries are specialized in baked good. In addition to baked goods, it seems like meals are emerging within bakeries as well, since they doubled in their share of sales from 9% of total sales to 23%. Therefore, my recommendation is to target bakeries within chains, offering both baked goods and meals.</a:t>
            </a:r>
            <a:endParaRPr>
              <a:solidFill>
                <a:schemeClr val="dk1"/>
              </a:solidFill>
            </a:endParaRPr>
          </a:p>
          <a:p>
            <a:pPr indent="0" lvl="0" marL="0" rtl="0" algn="l">
              <a:spcBef>
                <a:spcPts val="0"/>
              </a:spcBef>
              <a:spcAft>
                <a:spcPts val="0"/>
              </a:spcAft>
              <a:buSzPts val="1100"/>
              <a:buNone/>
            </a:pPr>
            <a:r>
              <a:t/>
            </a:r>
            <a:endParaRPr/>
          </a:p>
        </p:txBody>
      </p:sp>
      <p:sp>
        <p:nvSpPr>
          <p:cNvPr id="187" name="Google Shape;187;g35b75b26504_0_457:notes"/>
          <p:cNvSpPr/>
          <p:nvPr>
            <p:ph idx="2" type="sldImg"/>
          </p:nvPr>
        </p:nvSpPr>
        <p:spPr>
          <a:xfrm>
            <a:off x="91291" y="685727"/>
            <a:ext cx="66756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3 Columns   1">
  <p:cSld name="TITLE_1_1_1_1_3">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4250" y="457200"/>
            <a:ext cx="8183700" cy="1052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800"/>
              <a:buNone/>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52" name="Google Shape;52;p13"/>
          <p:cNvSpPr txBox="1"/>
          <p:nvPr>
            <p:ph idx="2" type="title"/>
          </p:nvPr>
        </p:nvSpPr>
        <p:spPr>
          <a:xfrm>
            <a:off x="457200" y="1170225"/>
            <a:ext cx="8229600" cy="713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0A3847"/>
              </a:buClr>
              <a:buSzPts val="1000"/>
              <a:buNone/>
              <a:defRPr sz="1000">
                <a:solidFill>
                  <a:srgbClr val="0A3847"/>
                </a:solidFil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53" name="Google Shape;53;p13"/>
          <p:cNvSpPr txBox="1"/>
          <p:nvPr>
            <p:ph idx="3" type="title"/>
          </p:nvPr>
        </p:nvSpPr>
        <p:spPr>
          <a:xfrm>
            <a:off x="457200" y="1806750"/>
            <a:ext cx="2344200" cy="2065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666666"/>
              </a:buClr>
              <a:buSzPts val="800"/>
              <a:buNone/>
              <a:defRPr b="0" sz="800">
                <a:solidFill>
                  <a:srgbClr val="666666"/>
                </a:solidFil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54" name="Google Shape;54;p13"/>
          <p:cNvSpPr txBox="1"/>
          <p:nvPr>
            <p:ph idx="4" type="title"/>
          </p:nvPr>
        </p:nvSpPr>
        <p:spPr>
          <a:xfrm>
            <a:off x="3210056" y="1806750"/>
            <a:ext cx="2344200" cy="2065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666666"/>
              </a:buClr>
              <a:buSzPts val="800"/>
              <a:buNone/>
              <a:defRPr b="0" sz="800">
                <a:solidFill>
                  <a:srgbClr val="666666"/>
                </a:solidFil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55" name="Google Shape;55;p13"/>
          <p:cNvSpPr txBox="1"/>
          <p:nvPr>
            <p:ph idx="5" type="title"/>
          </p:nvPr>
        </p:nvSpPr>
        <p:spPr>
          <a:xfrm>
            <a:off x="5962913" y="1806750"/>
            <a:ext cx="2344200" cy="2065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666666"/>
              </a:buClr>
              <a:buSzPts val="800"/>
              <a:buNone/>
              <a:defRPr b="0" sz="800">
                <a:solidFill>
                  <a:srgbClr val="666666"/>
                </a:solidFill>
              </a:defRPr>
            </a:lvl1pPr>
            <a:lvl2pPr lvl="1" algn="l">
              <a:lnSpc>
                <a:spcPct val="100000"/>
              </a:lnSpc>
              <a:spcBef>
                <a:spcPts val="0"/>
              </a:spcBef>
              <a:spcAft>
                <a:spcPts val="0"/>
              </a:spcAft>
              <a:buClr>
                <a:srgbClr val="434343"/>
              </a:buClr>
              <a:buSzPts val="2400"/>
              <a:buNone/>
              <a:defRPr sz="2400">
                <a:solidFill>
                  <a:srgbClr val="434343"/>
                </a:solidFill>
              </a:defRPr>
            </a:lvl2pPr>
            <a:lvl3pPr lvl="2" algn="l">
              <a:lnSpc>
                <a:spcPct val="100000"/>
              </a:lnSpc>
              <a:spcBef>
                <a:spcPts val="0"/>
              </a:spcBef>
              <a:spcAft>
                <a:spcPts val="0"/>
              </a:spcAft>
              <a:buClr>
                <a:srgbClr val="434343"/>
              </a:buClr>
              <a:buSzPts val="2400"/>
              <a:buNone/>
              <a:defRPr sz="2400">
                <a:solidFill>
                  <a:srgbClr val="434343"/>
                </a:solidFill>
              </a:defRPr>
            </a:lvl3pPr>
            <a:lvl4pPr lvl="3" algn="l">
              <a:lnSpc>
                <a:spcPct val="100000"/>
              </a:lnSpc>
              <a:spcBef>
                <a:spcPts val="0"/>
              </a:spcBef>
              <a:spcAft>
                <a:spcPts val="0"/>
              </a:spcAft>
              <a:buClr>
                <a:srgbClr val="434343"/>
              </a:buClr>
              <a:buSzPts val="2400"/>
              <a:buNone/>
              <a:defRPr sz="2400">
                <a:solidFill>
                  <a:srgbClr val="434343"/>
                </a:solidFill>
              </a:defRPr>
            </a:lvl4pPr>
            <a:lvl5pPr lvl="4" algn="l">
              <a:lnSpc>
                <a:spcPct val="100000"/>
              </a:lnSpc>
              <a:spcBef>
                <a:spcPts val="0"/>
              </a:spcBef>
              <a:spcAft>
                <a:spcPts val="0"/>
              </a:spcAft>
              <a:buClr>
                <a:srgbClr val="434343"/>
              </a:buClr>
              <a:buSzPts val="2400"/>
              <a:buNone/>
              <a:defRPr sz="2400">
                <a:solidFill>
                  <a:srgbClr val="434343"/>
                </a:solidFill>
              </a:defRPr>
            </a:lvl5pPr>
            <a:lvl6pPr lvl="5" algn="l">
              <a:lnSpc>
                <a:spcPct val="100000"/>
              </a:lnSpc>
              <a:spcBef>
                <a:spcPts val="0"/>
              </a:spcBef>
              <a:spcAft>
                <a:spcPts val="0"/>
              </a:spcAft>
              <a:buClr>
                <a:srgbClr val="434343"/>
              </a:buClr>
              <a:buSzPts val="2400"/>
              <a:buNone/>
              <a:defRPr sz="2400">
                <a:solidFill>
                  <a:srgbClr val="434343"/>
                </a:solidFill>
              </a:defRPr>
            </a:lvl6pPr>
            <a:lvl7pPr lvl="6" algn="l">
              <a:lnSpc>
                <a:spcPct val="100000"/>
              </a:lnSpc>
              <a:spcBef>
                <a:spcPts val="0"/>
              </a:spcBef>
              <a:spcAft>
                <a:spcPts val="0"/>
              </a:spcAft>
              <a:buClr>
                <a:srgbClr val="434343"/>
              </a:buClr>
              <a:buSzPts val="2400"/>
              <a:buNone/>
              <a:defRPr sz="2400">
                <a:solidFill>
                  <a:srgbClr val="434343"/>
                </a:solidFill>
              </a:defRPr>
            </a:lvl7pPr>
            <a:lvl8pPr lvl="7" algn="l">
              <a:lnSpc>
                <a:spcPct val="100000"/>
              </a:lnSpc>
              <a:spcBef>
                <a:spcPts val="0"/>
              </a:spcBef>
              <a:spcAft>
                <a:spcPts val="0"/>
              </a:spcAft>
              <a:buClr>
                <a:srgbClr val="434343"/>
              </a:buClr>
              <a:buSzPts val="2400"/>
              <a:buNone/>
              <a:defRPr sz="2400">
                <a:solidFill>
                  <a:srgbClr val="434343"/>
                </a:solidFill>
              </a:defRPr>
            </a:lvl8pPr>
            <a:lvl9pPr lvl="8" algn="l">
              <a:lnSpc>
                <a:spcPct val="100000"/>
              </a:lnSpc>
              <a:spcBef>
                <a:spcPts val="0"/>
              </a:spcBef>
              <a:spcAft>
                <a:spcPts val="0"/>
              </a:spcAft>
              <a:buClr>
                <a:srgbClr val="434343"/>
              </a:buClr>
              <a:buSzPts val="2400"/>
              <a:buNone/>
              <a:defRPr sz="2400">
                <a:solidFill>
                  <a:srgbClr val="434343"/>
                </a:solidFill>
              </a:defRPr>
            </a:lvl9pPr>
          </a:lstStyle>
          <a:p/>
        </p:txBody>
      </p:sp>
      <p:sp>
        <p:nvSpPr>
          <p:cNvPr id="56" name="Google Shape;56;p13"/>
          <p:cNvSpPr txBox="1"/>
          <p:nvPr>
            <p:ph idx="12" type="sldNum"/>
          </p:nvPr>
        </p:nvSpPr>
        <p:spPr>
          <a:xfrm>
            <a:off x="457175" y="4737075"/>
            <a:ext cx="3269700" cy="3936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1pPr>
            <a:lvl2pPr indent="0" lvl="1"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2pPr>
            <a:lvl3pPr indent="0" lvl="2"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3pPr>
            <a:lvl4pPr indent="0" lvl="3"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4pPr>
            <a:lvl5pPr indent="0" lvl="4"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5pPr>
            <a:lvl6pPr indent="0" lvl="5"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6pPr>
            <a:lvl7pPr indent="0" lvl="6"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7pPr>
            <a:lvl8pPr indent="0" lvl="7"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8pPr>
            <a:lvl9pPr indent="0" lvl="8" marL="0" marR="0" algn="l">
              <a:lnSpc>
                <a:spcPct val="100000"/>
              </a:lnSpc>
              <a:spcBef>
                <a:spcPts val="0"/>
              </a:spcBef>
              <a:spcAft>
                <a:spcPts val="0"/>
              </a:spcAft>
              <a:buClr>
                <a:srgbClr val="000000"/>
              </a:buClr>
              <a:buSzPts val="600"/>
              <a:buFont typeface="Arial"/>
              <a:buNone/>
              <a:defRPr i="0" sz="600" u="none" cap="none" strike="noStrike">
                <a:solidFill>
                  <a:srgbClr val="242E30"/>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GB"/>
              <a:t>‹#›</a:t>
            </a:fld>
            <a:r>
              <a:rPr lang="en-GB"/>
              <a:t>  |  </a:t>
            </a:r>
            <a:endParaRPr b="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indent="-317500" lvl="1" marL="9144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indent="-317500" lvl="2" marL="13716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indent="-317500" lvl="3" marL="18288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indent="-317500" lvl="4" marL="22860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indent="-317500" lvl="5" marL="27432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indent="-317500" lvl="6" marL="32004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indent="-317500" lvl="7" marL="36576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indent="-317500" lvl="8" marL="41148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500">
                <a:solidFill>
                  <a:schemeClr val="accent4"/>
                </a:solidFill>
                <a:latin typeface="Titan One"/>
                <a:ea typeface="Titan One"/>
                <a:cs typeface="Titan One"/>
                <a:sym typeface="Titan One"/>
              </a:rPr>
              <a:t>matching</a:t>
            </a:r>
            <a:r>
              <a:rPr lang="en-GB" sz="2500">
                <a:solidFill>
                  <a:schemeClr val="accent4"/>
                </a:solidFill>
                <a:latin typeface="Titan One"/>
                <a:ea typeface="Titan One"/>
                <a:cs typeface="Titan One"/>
                <a:sym typeface="Titan One"/>
              </a:rPr>
              <a:t> supply with demand</a:t>
            </a:r>
            <a:endParaRPr sz="2500">
              <a:solidFill>
                <a:schemeClr val="accent4"/>
              </a:solidFill>
              <a:latin typeface="Titan One"/>
              <a:ea typeface="Titan One"/>
              <a:cs typeface="Titan One"/>
              <a:sym typeface="Titan One"/>
            </a:endParaRPr>
          </a:p>
        </p:txBody>
      </p:sp>
      <p:sp>
        <p:nvSpPr>
          <p:cNvPr id="62" name="Google Shape;62;p14"/>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GB">
                <a:solidFill>
                  <a:srgbClr val="FFFFFF"/>
                </a:solidFill>
                <a:latin typeface="DM Sans Black"/>
                <a:ea typeface="DM Sans Black"/>
                <a:cs typeface="DM Sans Black"/>
                <a:sym typeface="DM Sans Black"/>
              </a:rPr>
              <a:t>Supplier Deep Dive</a:t>
            </a:r>
            <a:endParaRPr>
              <a:solidFill>
                <a:srgbClr val="FFFFFF"/>
              </a:solidFill>
              <a:latin typeface="DM Sans Black"/>
              <a:ea typeface="DM Sans Black"/>
              <a:cs typeface="DM Sans Black"/>
              <a:sym typeface="DM Sans Black"/>
            </a:endParaRPr>
          </a:p>
        </p:txBody>
      </p:sp>
      <p:cxnSp>
        <p:nvCxnSpPr>
          <p:cNvPr id="63" name="Google Shape;63;p14"/>
          <p:cNvCxnSpPr/>
          <p:nvPr/>
        </p:nvCxnSpPr>
        <p:spPr>
          <a:xfrm>
            <a:off x="2036102" y="3780625"/>
            <a:ext cx="5071800" cy="0"/>
          </a:xfrm>
          <a:prstGeom prst="straightConnector1">
            <a:avLst/>
          </a:prstGeom>
          <a:noFill/>
          <a:ln cap="flat" cmpd="sng" w="28575">
            <a:solidFill>
              <a:srgbClr val="7EC39B"/>
            </a:solidFill>
            <a:prstDash val="solid"/>
            <a:round/>
            <a:headEnd len="med" w="med" type="none"/>
            <a:tailEnd len="med" w="med" type="none"/>
          </a:ln>
        </p:spPr>
      </p:cxnSp>
      <p:sp>
        <p:nvSpPr>
          <p:cNvPr id="64" name="Google Shape;64;p14"/>
          <p:cNvSpPr txBox="1"/>
          <p:nvPr/>
        </p:nvSpPr>
        <p:spPr>
          <a:xfrm>
            <a:off x="3200518" y="3626725"/>
            <a:ext cx="2742900" cy="307800"/>
          </a:xfrm>
          <a:prstGeom prst="rect">
            <a:avLst/>
          </a:prstGeom>
          <a:solidFill>
            <a:schemeClr val="dk1"/>
          </a:solidFill>
          <a:ln>
            <a:noFill/>
          </a:ln>
        </p:spPr>
        <p:txBody>
          <a:bodyPr anchorCtr="0" anchor="t" bIns="0" lIns="0" spcFirstLastPara="1" rIns="0" wrap="square" tIns="0">
            <a:spAutoFit/>
          </a:bodyPr>
          <a:lstStyle/>
          <a:p>
            <a:pPr indent="0" lvl="0" marL="0" rtl="0" algn="ctr">
              <a:spcBef>
                <a:spcPts val="0"/>
              </a:spcBef>
              <a:spcAft>
                <a:spcPts val="0"/>
              </a:spcAft>
              <a:buNone/>
            </a:pPr>
            <a:r>
              <a:rPr b="1" lang="en-GB" sz="2000">
                <a:solidFill>
                  <a:srgbClr val="7EC39B"/>
                </a:solidFill>
                <a:latin typeface="DM Sans"/>
                <a:ea typeface="DM Sans"/>
                <a:cs typeface="DM Sans"/>
                <a:sym typeface="DM Sans"/>
              </a:rPr>
              <a:t>By Roos Rabenberg</a:t>
            </a:r>
            <a:endParaRPr b="1" sz="2000">
              <a:solidFill>
                <a:srgbClr val="7EC39B"/>
              </a:solidFill>
              <a:latin typeface="DM Sans"/>
              <a:ea typeface="DM Sans"/>
              <a:cs typeface="DM Sans"/>
              <a:sym typeface="DM Sans"/>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6" name="Google Shape;66;p14"/>
          <p:cNvPicPr preferRelativeResize="0"/>
          <p:nvPr/>
        </p:nvPicPr>
        <p:blipFill>
          <a:blip r:embed="rId3">
            <a:alphaModFix/>
          </a:blip>
          <a:stretch>
            <a:fillRect/>
          </a:stretch>
        </p:blipFill>
        <p:spPr>
          <a:xfrm>
            <a:off x="3606683" y="346350"/>
            <a:ext cx="1930625" cy="1580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grpSp>
        <p:nvGrpSpPr>
          <p:cNvPr id="206" name="Google Shape;206;p23"/>
          <p:cNvGrpSpPr/>
          <p:nvPr/>
        </p:nvGrpSpPr>
        <p:grpSpPr>
          <a:xfrm>
            <a:off x="2721150" y="2669074"/>
            <a:ext cx="1261185" cy="1261942"/>
            <a:chOff x="710841" y="1486259"/>
            <a:chExt cx="1498200" cy="1499100"/>
          </a:xfrm>
        </p:grpSpPr>
        <p:sp>
          <p:nvSpPr>
            <p:cNvPr id="207" name="Google Shape;207;p23"/>
            <p:cNvSpPr/>
            <p:nvPr/>
          </p:nvSpPr>
          <p:spPr>
            <a:xfrm>
              <a:off x="710841" y="1486259"/>
              <a:ext cx="1498200" cy="1499100"/>
            </a:xfrm>
            <a:prstGeom prst="rect">
              <a:avLst/>
            </a:prstGeom>
            <a:solidFill>
              <a:srgbClr val="FFFBA3">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208" name="Google Shape;208;p23"/>
            <p:cNvSpPr/>
            <p:nvPr/>
          </p:nvSpPr>
          <p:spPr>
            <a:xfrm>
              <a:off x="1106891" y="1894524"/>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grpSp>
      <p:pic>
        <p:nvPicPr>
          <p:cNvPr id="209" name="Google Shape;209;p23" title="Chart"/>
          <p:cNvPicPr preferRelativeResize="0"/>
          <p:nvPr/>
        </p:nvPicPr>
        <p:blipFill>
          <a:blip r:embed="rId3">
            <a:alphaModFix/>
          </a:blip>
          <a:stretch>
            <a:fillRect/>
          </a:stretch>
        </p:blipFill>
        <p:spPr>
          <a:xfrm>
            <a:off x="-4423" y="1441769"/>
            <a:ext cx="5440741" cy="3038350"/>
          </a:xfrm>
          <a:prstGeom prst="rect">
            <a:avLst/>
          </a:prstGeom>
          <a:noFill/>
          <a:ln>
            <a:noFill/>
          </a:ln>
        </p:spPr>
      </p:pic>
      <p:grpSp>
        <p:nvGrpSpPr>
          <p:cNvPr id="210" name="Google Shape;210;p23"/>
          <p:cNvGrpSpPr/>
          <p:nvPr/>
        </p:nvGrpSpPr>
        <p:grpSpPr>
          <a:xfrm>
            <a:off x="2721944" y="1409385"/>
            <a:ext cx="2519339" cy="2519339"/>
            <a:chOff x="3208202" y="1211025"/>
            <a:chExt cx="2992800" cy="2992800"/>
          </a:xfrm>
        </p:grpSpPr>
        <p:cxnSp>
          <p:nvCxnSpPr>
            <p:cNvPr id="211" name="Google Shape;211;p23"/>
            <p:cNvCxnSpPr>
              <a:stCxn id="212" idx="3"/>
              <a:endCxn id="212" idx="1"/>
            </p:cNvCxnSpPr>
            <p:nvPr/>
          </p:nvCxnSpPr>
          <p:spPr>
            <a:xfrm rot="10800000">
              <a:off x="3208202" y="2707425"/>
              <a:ext cx="2992800" cy="0"/>
            </a:xfrm>
            <a:prstGeom prst="straightConnector1">
              <a:avLst/>
            </a:prstGeom>
            <a:noFill/>
            <a:ln cap="flat" cmpd="sng" w="19050">
              <a:solidFill>
                <a:srgbClr val="FFFFFF"/>
              </a:solidFill>
              <a:prstDash val="solid"/>
              <a:round/>
              <a:headEnd len="sm" w="sm" type="none"/>
              <a:tailEnd len="sm" w="sm" type="none"/>
            </a:ln>
          </p:spPr>
        </p:cxnSp>
        <p:grpSp>
          <p:nvGrpSpPr>
            <p:cNvPr id="213" name="Google Shape;213;p23"/>
            <p:cNvGrpSpPr/>
            <p:nvPr/>
          </p:nvGrpSpPr>
          <p:grpSpPr>
            <a:xfrm>
              <a:off x="3208202" y="1211025"/>
              <a:ext cx="2992800" cy="2992800"/>
              <a:chOff x="3208202" y="1211025"/>
              <a:chExt cx="2992800" cy="2992800"/>
            </a:xfrm>
          </p:grpSpPr>
          <p:cxnSp>
            <p:nvCxnSpPr>
              <p:cNvPr id="214" name="Google Shape;214;p23"/>
              <p:cNvCxnSpPr>
                <a:endCxn id="212" idx="2"/>
              </p:cNvCxnSpPr>
              <p:nvPr/>
            </p:nvCxnSpPr>
            <p:spPr>
              <a:xfrm>
                <a:off x="4704602" y="1211025"/>
                <a:ext cx="0" cy="2992800"/>
              </a:xfrm>
              <a:prstGeom prst="straightConnector1">
                <a:avLst/>
              </a:prstGeom>
              <a:noFill/>
              <a:ln cap="flat" cmpd="sng" w="19050">
                <a:solidFill>
                  <a:srgbClr val="FFFFFF"/>
                </a:solidFill>
                <a:prstDash val="solid"/>
                <a:round/>
                <a:headEnd len="sm" w="sm" type="none"/>
                <a:tailEnd len="sm" w="sm" type="none"/>
              </a:ln>
            </p:spPr>
          </p:cxnSp>
          <p:sp>
            <p:nvSpPr>
              <p:cNvPr id="212" name="Google Shape;212;p23"/>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15" name="Google Shape;215;p23"/>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Several</a:t>
            </a:r>
            <a:r>
              <a:rPr lang="en-GB" sz="2600">
                <a:solidFill>
                  <a:srgbClr val="FFFFFF"/>
                </a:solidFill>
                <a:latin typeface="DM Sans ExtraBold"/>
                <a:ea typeface="DM Sans ExtraBold"/>
                <a:cs typeface="DM Sans ExtraBold"/>
                <a:sym typeface="DM Sans ExtraBold"/>
              </a:rPr>
              <a:t> segments are in relatively low demand and low supply: there may be emerging trends</a:t>
            </a:r>
            <a:endParaRPr sz="2000">
              <a:solidFill>
                <a:srgbClr val="FFFFFF"/>
              </a:solidFill>
              <a:latin typeface="DM Sans"/>
              <a:ea typeface="DM Sans"/>
              <a:cs typeface="DM Sans"/>
              <a:sym typeface="DM Sans"/>
            </a:endParaRPr>
          </a:p>
        </p:txBody>
      </p:sp>
      <p:sp>
        <p:nvSpPr>
          <p:cNvPr id="216" name="Google Shape;216;p23"/>
          <p:cNvSpPr/>
          <p:nvPr/>
        </p:nvSpPr>
        <p:spPr>
          <a:xfrm>
            <a:off x="4350009" y="3037011"/>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217" name="Google Shape;217;p23"/>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grpSp>
        <p:nvGrpSpPr>
          <p:cNvPr id="218" name="Google Shape;218;p23"/>
          <p:cNvGrpSpPr/>
          <p:nvPr/>
        </p:nvGrpSpPr>
        <p:grpSpPr>
          <a:xfrm>
            <a:off x="4527770" y="1451033"/>
            <a:ext cx="668400" cy="528000"/>
            <a:chOff x="4509275" y="1451033"/>
            <a:chExt cx="668400" cy="528000"/>
          </a:xfrm>
        </p:grpSpPr>
        <p:sp>
          <p:nvSpPr>
            <p:cNvPr id="219" name="Google Shape;219;p23"/>
            <p:cNvSpPr/>
            <p:nvPr/>
          </p:nvSpPr>
          <p:spPr>
            <a:xfrm>
              <a:off x="4509275" y="1451033"/>
              <a:ext cx="668400" cy="5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0" name="Google Shape;220;p23"/>
            <p:cNvSpPr/>
            <p:nvPr/>
          </p:nvSpPr>
          <p:spPr>
            <a:xfrm>
              <a:off x="4781381" y="1586702"/>
              <a:ext cx="124200" cy="12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221" name="Google Shape;221;p23"/>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2021</a:t>
            </a:r>
            <a:endParaRPr>
              <a:solidFill>
                <a:srgbClr val="FFFFFF"/>
              </a:solidFill>
              <a:latin typeface="DM Sans"/>
              <a:ea typeface="DM Sans"/>
              <a:cs typeface="DM Sans"/>
              <a:sym typeface="DM Sans"/>
            </a:endParaRPr>
          </a:p>
        </p:txBody>
      </p:sp>
      <p:cxnSp>
        <p:nvCxnSpPr>
          <p:cNvPr id="222" name="Google Shape;222;p23"/>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223" name="Google Shape;223;p23"/>
          <p:cNvSpPr txBox="1"/>
          <p:nvPr/>
        </p:nvSpPr>
        <p:spPr>
          <a:xfrm>
            <a:off x="6051500" y="2569725"/>
            <a:ext cx="19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DM Sans"/>
                <a:ea typeface="DM Sans"/>
                <a:cs typeface="DM Sans"/>
                <a:sym typeface="DM Sans"/>
              </a:rPr>
              <a:t>Opportunity to spot </a:t>
            </a:r>
            <a:r>
              <a:rPr lang="en-GB">
                <a:solidFill>
                  <a:srgbClr val="FFFFFF"/>
                </a:solidFill>
                <a:latin typeface="DM Sans"/>
                <a:ea typeface="DM Sans"/>
                <a:cs typeface="DM Sans"/>
                <a:sym typeface="DM Sans"/>
              </a:rPr>
              <a:t>emerging</a:t>
            </a:r>
            <a:r>
              <a:rPr lang="en-GB">
                <a:solidFill>
                  <a:srgbClr val="FFFFFF"/>
                </a:solidFill>
                <a:latin typeface="DM Sans"/>
                <a:ea typeface="DM Sans"/>
                <a:cs typeface="DM Sans"/>
                <a:sym typeface="DM Sans"/>
              </a:rPr>
              <a:t> trends</a:t>
            </a:r>
            <a:endParaRPr/>
          </a:p>
        </p:txBody>
      </p:sp>
      <p:cxnSp>
        <p:nvCxnSpPr>
          <p:cNvPr id="224" name="Google Shape;224;p23"/>
          <p:cNvCxnSpPr>
            <a:stCxn id="208" idx="0"/>
            <a:endCxn id="223" idx="0"/>
          </p:cNvCxnSpPr>
          <p:nvPr/>
        </p:nvCxnSpPr>
        <p:spPr>
          <a:xfrm rot="-5400000">
            <a:off x="4968736" y="933001"/>
            <a:ext cx="443100" cy="3716400"/>
          </a:xfrm>
          <a:prstGeom prst="curvedConnector3">
            <a:avLst>
              <a:gd fmla="val 153724" name="adj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 name="Shape 228"/>
        <p:cNvGrpSpPr/>
        <p:nvPr/>
      </p:nvGrpSpPr>
      <p:grpSpPr>
        <a:xfrm>
          <a:off x="0" y="0"/>
          <a:ext cx="0" cy="0"/>
          <a:chOff x="0" y="0"/>
          <a:chExt cx="0" cy="0"/>
        </a:xfrm>
      </p:grpSpPr>
      <p:pic>
        <p:nvPicPr>
          <p:cNvPr id="229" name="Google Shape;229;p24" title="Chart"/>
          <p:cNvPicPr preferRelativeResize="0"/>
          <p:nvPr/>
        </p:nvPicPr>
        <p:blipFill>
          <a:blip r:embed="rId3">
            <a:alphaModFix/>
          </a:blip>
          <a:stretch>
            <a:fillRect/>
          </a:stretch>
        </p:blipFill>
        <p:spPr>
          <a:xfrm>
            <a:off x="457173" y="1472523"/>
            <a:ext cx="4576601" cy="2805626"/>
          </a:xfrm>
          <a:prstGeom prst="rect">
            <a:avLst/>
          </a:prstGeom>
          <a:noFill/>
          <a:ln>
            <a:noFill/>
          </a:ln>
        </p:spPr>
      </p:pic>
      <p:sp>
        <p:nvSpPr>
          <p:cNvPr id="230" name="Google Shape;230;p24"/>
          <p:cNvSpPr/>
          <p:nvPr/>
        </p:nvSpPr>
        <p:spPr>
          <a:xfrm>
            <a:off x="4142175" y="1848600"/>
            <a:ext cx="536400" cy="3738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100">
                <a:latin typeface="DM Sans"/>
                <a:ea typeface="DM Sans"/>
                <a:cs typeface="DM Sans"/>
                <a:sym typeface="DM Sans"/>
              </a:rPr>
              <a:t>+</a:t>
            </a:r>
            <a:r>
              <a:rPr lang="en-GB" sz="1100">
                <a:latin typeface="DM Sans"/>
                <a:ea typeface="DM Sans"/>
                <a:cs typeface="DM Sans"/>
                <a:sym typeface="DM Sans"/>
              </a:rPr>
              <a:t>111%</a:t>
            </a:r>
            <a:endParaRPr sz="1100">
              <a:latin typeface="DM Sans"/>
              <a:ea typeface="DM Sans"/>
              <a:cs typeface="DM Sans"/>
              <a:sym typeface="DM Sans"/>
            </a:endParaRPr>
          </a:p>
        </p:txBody>
      </p:sp>
      <p:sp>
        <p:nvSpPr>
          <p:cNvPr id="231" name="Google Shape;231;p24"/>
          <p:cNvSpPr txBox="1"/>
          <p:nvPr/>
        </p:nvSpPr>
        <p:spPr>
          <a:xfrm>
            <a:off x="457200" y="161699"/>
            <a:ext cx="8229600" cy="646500"/>
          </a:xfrm>
          <a:prstGeom prst="rect">
            <a:avLst/>
          </a:prstGeom>
          <a:solidFill>
            <a:schemeClr val="dk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t/>
            </a:r>
            <a:endParaRPr b="1" sz="2600">
              <a:solidFill>
                <a:srgbClr val="FFFFFF"/>
              </a:solidFill>
              <a:latin typeface="DM Sans"/>
              <a:ea typeface="DM Sans"/>
              <a:cs typeface="DM Sans"/>
              <a:sym typeface="DM Sans"/>
            </a:endParaRPr>
          </a:p>
        </p:txBody>
      </p:sp>
      <p:sp>
        <p:nvSpPr>
          <p:cNvPr id="232" name="Google Shape;232;p24"/>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Top five segments with the highest average n</a:t>
            </a:r>
            <a:r>
              <a:rPr lang="en-GB">
                <a:solidFill>
                  <a:srgbClr val="FFFFFF"/>
                </a:solidFill>
                <a:latin typeface="DM Sans"/>
                <a:ea typeface="DM Sans"/>
                <a:cs typeface="DM Sans"/>
                <a:sym typeface="DM Sans"/>
              </a:rPr>
              <a:t>umber of bags sold per store YoY, 2020 vs 2021</a:t>
            </a:r>
            <a:endParaRPr>
              <a:solidFill>
                <a:srgbClr val="FFFFFF"/>
              </a:solidFill>
              <a:latin typeface="DM Sans"/>
              <a:ea typeface="DM Sans"/>
              <a:cs typeface="DM Sans"/>
              <a:sym typeface="DM Sans"/>
            </a:endParaRPr>
          </a:p>
        </p:txBody>
      </p:sp>
      <p:cxnSp>
        <p:nvCxnSpPr>
          <p:cNvPr id="233" name="Google Shape;233;p24"/>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24"/>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Add more high risers in our supply to capitalize on emerging market needs</a:t>
            </a:r>
            <a:endParaRPr sz="2000">
              <a:solidFill>
                <a:srgbClr val="FFFFFF"/>
              </a:solidFill>
              <a:latin typeface="DM Sans"/>
              <a:ea typeface="DM Sans"/>
              <a:cs typeface="DM Sans"/>
              <a:sym typeface="DM Sans"/>
            </a:endParaRPr>
          </a:p>
        </p:txBody>
      </p:sp>
      <p:sp>
        <p:nvSpPr>
          <p:cNvPr id="235" name="Google Shape;235;p24"/>
          <p:cNvSpPr/>
          <p:nvPr/>
        </p:nvSpPr>
        <p:spPr>
          <a:xfrm>
            <a:off x="1183700" y="2561575"/>
            <a:ext cx="536400" cy="3738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100">
                <a:latin typeface="DM Sans"/>
                <a:ea typeface="DM Sans"/>
                <a:cs typeface="DM Sans"/>
                <a:sym typeface="DM Sans"/>
              </a:rPr>
              <a:t>+298%</a:t>
            </a:r>
            <a:endParaRPr sz="1100">
              <a:latin typeface="DM Sans"/>
              <a:ea typeface="DM Sans"/>
              <a:cs typeface="DM Sans"/>
              <a:sym typeface="DM Sans"/>
            </a:endParaRPr>
          </a:p>
        </p:txBody>
      </p:sp>
      <p:sp>
        <p:nvSpPr>
          <p:cNvPr id="236" name="Google Shape;236;p24"/>
          <p:cNvSpPr/>
          <p:nvPr/>
        </p:nvSpPr>
        <p:spPr>
          <a:xfrm>
            <a:off x="1964925" y="2982150"/>
            <a:ext cx="536400" cy="3738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100">
                <a:latin typeface="DM Sans"/>
                <a:ea typeface="DM Sans"/>
                <a:cs typeface="DM Sans"/>
                <a:sym typeface="DM Sans"/>
              </a:rPr>
              <a:t>+</a:t>
            </a:r>
            <a:r>
              <a:rPr lang="en-GB" sz="1100">
                <a:latin typeface="DM Sans"/>
                <a:ea typeface="DM Sans"/>
                <a:cs typeface="DM Sans"/>
                <a:sym typeface="DM Sans"/>
              </a:rPr>
              <a:t>254%</a:t>
            </a:r>
            <a:endParaRPr sz="1100">
              <a:latin typeface="DM Sans"/>
              <a:ea typeface="DM Sans"/>
              <a:cs typeface="DM Sans"/>
              <a:sym typeface="DM Sans"/>
            </a:endParaRPr>
          </a:p>
        </p:txBody>
      </p:sp>
      <p:sp>
        <p:nvSpPr>
          <p:cNvPr id="237" name="Google Shape;237;p24"/>
          <p:cNvSpPr/>
          <p:nvPr/>
        </p:nvSpPr>
        <p:spPr>
          <a:xfrm>
            <a:off x="2672175" y="3143800"/>
            <a:ext cx="536400" cy="3738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100">
                <a:latin typeface="DM Sans"/>
                <a:ea typeface="DM Sans"/>
                <a:cs typeface="DM Sans"/>
                <a:sym typeface="DM Sans"/>
              </a:rPr>
              <a:t>+</a:t>
            </a:r>
            <a:r>
              <a:rPr lang="en-GB" sz="1100">
                <a:latin typeface="DM Sans"/>
                <a:ea typeface="DM Sans"/>
                <a:cs typeface="DM Sans"/>
                <a:sym typeface="DM Sans"/>
              </a:rPr>
              <a:t>207%</a:t>
            </a:r>
            <a:endParaRPr sz="1100">
              <a:latin typeface="DM Sans"/>
              <a:ea typeface="DM Sans"/>
              <a:cs typeface="DM Sans"/>
              <a:sym typeface="DM Sans"/>
            </a:endParaRPr>
          </a:p>
        </p:txBody>
      </p:sp>
      <p:sp>
        <p:nvSpPr>
          <p:cNvPr id="238" name="Google Shape;238;p24"/>
          <p:cNvSpPr/>
          <p:nvPr/>
        </p:nvSpPr>
        <p:spPr>
          <a:xfrm>
            <a:off x="3379425" y="2935375"/>
            <a:ext cx="536400" cy="3738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100">
                <a:latin typeface="DM Sans"/>
                <a:ea typeface="DM Sans"/>
                <a:cs typeface="DM Sans"/>
                <a:sym typeface="DM Sans"/>
              </a:rPr>
              <a:t>+</a:t>
            </a:r>
            <a:r>
              <a:rPr lang="en-GB" sz="1100">
                <a:latin typeface="DM Sans"/>
                <a:ea typeface="DM Sans"/>
                <a:cs typeface="DM Sans"/>
                <a:sym typeface="DM Sans"/>
              </a:rPr>
              <a:t>137%</a:t>
            </a:r>
            <a:endParaRPr sz="11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 name="Shape 242"/>
        <p:cNvGrpSpPr/>
        <p:nvPr/>
      </p:nvGrpSpPr>
      <p:grpSpPr>
        <a:xfrm>
          <a:off x="0" y="0"/>
          <a:ext cx="0" cy="0"/>
          <a:chOff x="0" y="0"/>
          <a:chExt cx="0" cy="0"/>
        </a:xfrm>
      </p:grpSpPr>
      <p:grpSp>
        <p:nvGrpSpPr>
          <p:cNvPr id="243" name="Google Shape;243;p25"/>
          <p:cNvGrpSpPr/>
          <p:nvPr/>
        </p:nvGrpSpPr>
        <p:grpSpPr>
          <a:xfrm>
            <a:off x="2721143" y="1414790"/>
            <a:ext cx="1261185" cy="1261942"/>
            <a:chOff x="710841" y="2987825"/>
            <a:chExt cx="1498200" cy="1499100"/>
          </a:xfrm>
        </p:grpSpPr>
        <p:sp>
          <p:nvSpPr>
            <p:cNvPr id="244" name="Google Shape;244;p25"/>
            <p:cNvSpPr/>
            <p:nvPr/>
          </p:nvSpPr>
          <p:spPr>
            <a:xfrm>
              <a:off x="710841" y="2987825"/>
              <a:ext cx="1498200" cy="1499100"/>
            </a:xfrm>
            <a:prstGeom prst="rect">
              <a:avLst/>
            </a:prstGeom>
            <a:solidFill>
              <a:srgbClr val="FF7B75">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245" name="Google Shape;245;p25"/>
            <p:cNvSpPr/>
            <p:nvPr/>
          </p:nvSpPr>
          <p:spPr>
            <a:xfrm>
              <a:off x="1106891" y="3420137"/>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4</a:t>
              </a:r>
              <a:endParaRPr i="0" sz="2500" u="none" cap="none" strike="noStrike">
                <a:solidFill>
                  <a:schemeClr val="dk1"/>
                </a:solidFill>
                <a:latin typeface="Titan One"/>
                <a:ea typeface="Titan One"/>
                <a:cs typeface="Titan One"/>
                <a:sym typeface="Titan One"/>
              </a:endParaRPr>
            </a:p>
          </p:txBody>
        </p:sp>
      </p:grpSp>
      <p:pic>
        <p:nvPicPr>
          <p:cNvPr id="246" name="Google Shape;246;p25" title="Chart"/>
          <p:cNvPicPr preferRelativeResize="0"/>
          <p:nvPr/>
        </p:nvPicPr>
        <p:blipFill>
          <a:blip r:embed="rId3">
            <a:alphaModFix/>
          </a:blip>
          <a:stretch>
            <a:fillRect/>
          </a:stretch>
        </p:blipFill>
        <p:spPr>
          <a:xfrm>
            <a:off x="-4423" y="1441769"/>
            <a:ext cx="5440741" cy="3038350"/>
          </a:xfrm>
          <a:prstGeom prst="rect">
            <a:avLst/>
          </a:prstGeom>
          <a:noFill/>
          <a:ln>
            <a:noFill/>
          </a:ln>
        </p:spPr>
      </p:pic>
      <p:sp>
        <p:nvSpPr>
          <p:cNvPr id="247" name="Google Shape;247;p25"/>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Several segments are in relatively low demand and low supply: there may be emerging trends</a:t>
            </a:r>
            <a:endParaRPr sz="2000">
              <a:solidFill>
                <a:srgbClr val="FFFFFF"/>
              </a:solidFill>
              <a:latin typeface="DM Sans"/>
              <a:ea typeface="DM Sans"/>
              <a:cs typeface="DM Sans"/>
              <a:sym typeface="DM Sans"/>
            </a:endParaRPr>
          </a:p>
        </p:txBody>
      </p:sp>
      <p:sp>
        <p:nvSpPr>
          <p:cNvPr id="248" name="Google Shape;248;p25"/>
          <p:cNvSpPr/>
          <p:nvPr/>
        </p:nvSpPr>
        <p:spPr>
          <a:xfrm>
            <a:off x="4350009" y="3037011"/>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249" name="Google Shape;249;p25"/>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grpSp>
        <p:nvGrpSpPr>
          <p:cNvPr id="250" name="Google Shape;250;p25"/>
          <p:cNvGrpSpPr/>
          <p:nvPr/>
        </p:nvGrpSpPr>
        <p:grpSpPr>
          <a:xfrm>
            <a:off x="4527770" y="1451033"/>
            <a:ext cx="668400" cy="528000"/>
            <a:chOff x="4509275" y="1451033"/>
            <a:chExt cx="668400" cy="528000"/>
          </a:xfrm>
        </p:grpSpPr>
        <p:sp>
          <p:nvSpPr>
            <p:cNvPr id="251" name="Google Shape;251;p25"/>
            <p:cNvSpPr/>
            <p:nvPr/>
          </p:nvSpPr>
          <p:spPr>
            <a:xfrm>
              <a:off x="4509275" y="1451033"/>
              <a:ext cx="668400" cy="5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2" name="Google Shape;252;p25"/>
            <p:cNvSpPr/>
            <p:nvPr/>
          </p:nvSpPr>
          <p:spPr>
            <a:xfrm>
              <a:off x="4781381" y="1586702"/>
              <a:ext cx="124200" cy="12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253" name="Google Shape;253;p25"/>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2021</a:t>
            </a:r>
            <a:endParaRPr>
              <a:solidFill>
                <a:srgbClr val="FFFFFF"/>
              </a:solidFill>
              <a:latin typeface="DM Sans"/>
              <a:ea typeface="DM Sans"/>
              <a:cs typeface="DM Sans"/>
              <a:sym typeface="DM Sans"/>
            </a:endParaRPr>
          </a:p>
        </p:txBody>
      </p:sp>
      <p:cxnSp>
        <p:nvCxnSpPr>
          <p:cNvPr id="254" name="Google Shape;254;p25"/>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25"/>
          <p:cNvSpPr txBox="1"/>
          <p:nvPr/>
        </p:nvSpPr>
        <p:spPr>
          <a:xfrm>
            <a:off x="6051500" y="2298700"/>
            <a:ext cx="1993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DM Sans"/>
                <a:ea typeface="DM Sans"/>
                <a:cs typeface="DM Sans"/>
                <a:sym typeface="DM Sans"/>
              </a:rPr>
              <a:t>Low priority due to relatively sufficient supply</a:t>
            </a:r>
            <a:endParaRPr/>
          </a:p>
        </p:txBody>
      </p:sp>
      <p:cxnSp>
        <p:nvCxnSpPr>
          <p:cNvPr id="256" name="Google Shape;256;p25"/>
          <p:cNvCxnSpPr>
            <a:stCxn id="245" idx="4"/>
            <a:endCxn id="255" idx="2"/>
          </p:cNvCxnSpPr>
          <p:nvPr/>
        </p:nvCxnSpPr>
        <p:spPr>
          <a:xfrm flipH="1" rot="-5400000">
            <a:off x="4787679" y="869101"/>
            <a:ext cx="805200" cy="3716400"/>
          </a:xfrm>
          <a:prstGeom prst="curvedConnector3">
            <a:avLst>
              <a:gd fmla="val 129586" name="adj1"/>
            </a:avLst>
          </a:prstGeom>
          <a:noFill/>
          <a:ln cap="flat" cmpd="sng" w="9525">
            <a:solidFill>
              <a:srgbClr val="FFFFFF"/>
            </a:solidFill>
            <a:prstDash val="solid"/>
            <a:round/>
            <a:headEnd len="med" w="med" type="none"/>
            <a:tailEnd len="med" w="med" type="triangle"/>
          </a:ln>
        </p:spPr>
      </p:cxnSp>
      <p:grpSp>
        <p:nvGrpSpPr>
          <p:cNvPr id="257" name="Google Shape;257;p25"/>
          <p:cNvGrpSpPr/>
          <p:nvPr/>
        </p:nvGrpSpPr>
        <p:grpSpPr>
          <a:xfrm>
            <a:off x="2732484" y="1393621"/>
            <a:ext cx="2519339" cy="2519339"/>
            <a:chOff x="3208202" y="1211025"/>
            <a:chExt cx="2992800" cy="2992800"/>
          </a:xfrm>
        </p:grpSpPr>
        <p:cxnSp>
          <p:nvCxnSpPr>
            <p:cNvPr id="258" name="Google Shape;258;p25"/>
            <p:cNvCxnSpPr>
              <a:stCxn id="259" idx="3"/>
              <a:endCxn id="259" idx="1"/>
            </p:cNvCxnSpPr>
            <p:nvPr/>
          </p:nvCxnSpPr>
          <p:spPr>
            <a:xfrm rot="10800000">
              <a:off x="3208202" y="2707425"/>
              <a:ext cx="2992800" cy="0"/>
            </a:xfrm>
            <a:prstGeom prst="straightConnector1">
              <a:avLst/>
            </a:prstGeom>
            <a:noFill/>
            <a:ln cap="flat" cmpd="sng" w="19050">
              <a:solidFill>
                <a:srgbClr val="FFFFFF"/>
              </a:solidFill>
              <a:prstDash val="solid"/>
              <a:round/>
              <a:headEnd len="sm" w="sm" type="none"/>
              <a:tailEnd len="sm" w="sm" type="none"/>
            </a:ln>
          </p:spPr>
        </p:cxnSp>
        <p:grpSp>
          <p:nvGrpSpPr>
            <p:cNvPr id="260" name="Google Shape;260;p25"/>
            <p:cNvGrpSpPr/>
            <p:nvPr/>
          </p:nvGrpSpPr>
          <p:grpSpPr>
            <a:xfrm>
              <a:off x="3208202" y="1211025"/>
              <a:ext cx="2992800" cy="2992800"/>
              <a:chOff x="3208202" y="1211025"/>
              <a:chExt cx="2992800" cy="2992800"/>
            </a:xfrm>
          </p:grpSpPr>
          <p:cxnSp>
            <p:nvCxnSpPr>
              <p:cNvPr id="261" name="Google Shape;261;p25"/>
              <p:cNvCxnSpPr>
                <a:endCxn id="259" idx="2"/>
              </p:cNvCxnSpPr>
              <p:nvPr/>
            </p:nvCxnSpPr>
            <p:spPr>
              <a:xfrm>
                <a:off x="4704602" y="1211025"/>
                <a:ext cx="0" cy="2992800"/>
              </a:xfrm>
              <a:prstGeom prst="straightConnector1">
                <a:avLst/>
              </a:prstGeom>
              <a:noFill/>
              <a:ln cap="flat" cmpd="sng" w="19050">
                <a:solidFill>
                  <a:srgbClr val="FFFFFF"/>
                </a:solidFill>
                <a:prstDash val="solid"/>
                <a:round/>
                <a:headEnd len="sm" w="sm" type="none"/>
                <a:tailEnd len="sm" w="sm" type="none"/>
              </a:ln>
            </p:spPr>
          </p:cxnSp>
          <p:sp>
            <p:nvSpPr>
              <p:cNvPr id="259" name="Google Shape;259;p25"/>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 name="Shape 265"/>
        <p:cNvGrpSpPr/>
        <p:nvPr/>
      </p:nvGrpSpPr>
      <p:grpSpPr>
        <a:xfrm>
          <a:off x="0" y="0"/>
          <a:ext cx="0" cy="0"/>
          <a:chOff x="0" y="0"/>
          <a:chExt cx="0" cy="0"/>
        </a:xfrm>
      </p:grpSpPr>
      <p:pic>
        <p:nvPicPr>
          <p:cNvPr id="266" name="Google Shape;266;p26" title="Chart"/>
          <p:cNvPicPr preferRelativeResize="0"/>
          <p:nvPr/>
        </p:nvPicPr>
        <p:blipFill>
          <a:blip r:embed="rId3">
            <a:alphaModFix/>
          </a:blip>
          <a:stretch>
            <a:fillRect/>
          </a:stretch>
        </p:blipFill>
        <p:spPr>
          <a:xfrm>
            <a:off x="560675" y="1404949"/>
            <a:ext cx="7778751" cy="3468650"/>
          </a:xfrm>
          <a:prstGeom prst="rect">
            <a:avLst/>
          </a:prstGeom>
          <a:noFill/>
          <a:ln>
            <a:noFill/>
          </a:ln>
        </p:spPr>
      </p:pic>
      <p:sp>
        <p:nvSpPr>
          <p:cNvPr id="267" name="Google Shape;267;p26"/>
          <p:cNvSpPr txBox="1"/>
          <p:nvPr/>
        </p:nvSpPr>
        <p:spPr>
          <a:xfrm>
            <a:off x="457200" y="161699"/>
            <a:ext cx="8229600" cy="646500"/>
          </a:xfrm>
          <a:prstGeom prst="rect">
            <a:avLst/>
          </a:prstGeom>
          <a:solidFill>
            <a:schemeClr val="dk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t/>
            </a:r>
            <a:endParaRPr b="1" sz="2600">
              <a:solidFill>
                <a:srgbClr val="FFFFFF"/>
              </a:solidFill>
              <a:latin typeface="DM Sans"/>
              <a:ea typeface="DM Sans"/>
              <a:cs typeface="DM Sans"/>
              <a:sym typeface="DM Sans"/>
            </a:endParaRPr>
          </a:p>
        </p:txBody>
      </p:sp>
      <p:sp>
        <p:nvSpPr>
          <p:cNvPr id="268" name="Google Shape;268;p26"/>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Share </a:t>
            </a:r>
            <a:r>
              <a:rPr lang="en-GB">
                <a:solidFill>
                  <a:srgbClr val="FFFFFF"/>
                </a:solidFill>
                <a:latin typeface="DM Sans"/>
                <a:ea typeface="DM Sans"/>
                <a:cs typeface="DM Sans"/>
                <a:sym typeface="DM Sans"/>
              </a:rPr>
              <a:t>of bags sold by store segment, 2019 until 2021</a:t>
            </a:r>
            <a:endParaRPr>
              <a:solidFill>
                <a:srgbClr val="FFFFFF"/>
              </a:solidFill>
              <a:latin typeface="DM Sans"/>
              <a:ea typeface="DM Sans"/>
              <a:cs typeface="DM Sans"/>
              <a:sym typeface="DM Sans"/>
            </a:endParaRPr>
          </a:p>
        </p:txBody>
      </p:sp>
      <p:cxnSp>
        <p:nvCxnSpPr>
          <p:cNvPr id="269" name="Google Shape;269;p26"/>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270" name="Google Shape;270;p26"/>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Low priority suppliers are stable in demand, indicating no direct need for more supply</a:t>
            </a:r>
            <a:endParaRPr sz="2000">
              <a:solidFill>
                <a:srgbClr val="FFFF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274" name="Shape 274"/>
        <p:cNvGrpSpPr/>
        <p:nvPr/>
      </p:nvGrpSpPr>
      <p:grpSpPr>
        <a:xfrm>
          <a:off x="0" y="0"/>
          <a:ext cx="0" cy="0"/>
          <a:chOff x="0" y="0"/>
          <a:chExt cx="0" cy="0"/>
        </a:xfrm>
      </p:grpSpPr>
      <p:sp>
        <p:nvSpPr>
          <p:cNvPr id="275" name="Google Shape;275;p27"/>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Prioritizing strategic partnerships</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The order in which Sales reps can plan their time and effort</a:t>
            </a:r>
            <a:endParaRPr sz="2600">
              <a:solidFill>
                <a:srgbClr val="FFFFFF"/>
              </a:solidFill>
              <a:latin typeface="DM Sans ExtraBold"/>
              <a:ea typeface="DM Sans ExtraBold"/>
              <a:cs typeface="DM Sans ExtraBold"/>
              <a:sym typeface="DM Sans ExtraBold"/>
            </a:endParaRPr>
          </a:p>
        </p:txBody>
      </p:sp>
      <p:sp>
        <p:nvSpPr>
          <p:cNvPr id="276" name="Google Shape;276;p27"/>
          <p:cNvSpPr/>
          <p:nvPr/>
        </p:nvSpPr>
        <p:spPr>
          <a:xfrm>
            <a:off x="1210475" y="1371675"/>
            <a:ext cx="60603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Focus on</a:t>
            </a:r>
            <a:r>
              <a:rPr b="1" lang="en-GB" sz="1500">
                <a:solidFill>
                  <a:srgbClr val="FFFFFF"/>
                </a:solidFill>
                <a:latin typeface="DM Sans"/>
                <a:ea typeface="DM Sans"/>
                <a:cs typeface="DM Sans"/>
                <a:sym typeface="DM Sans"/>
              </a:rPr>
              <a:t> onboarding stores with high demand and low supply</a:t>
            </a:r>
            <a:endParaRPr sz="1500">
              <a:solidFill>
                <a:srgbClr val="FFFFFF"/>
              </a:solidFill>
              <a:latin typeface="DM Sans"/>
              <a:ea typeface="DM Sans"/>
              <a:cs typeface="DM Sans"/>
              <a:sym typeface="DM Sans"/>
            </a:endParaRPr>
          </a:p>
        </p:txBody>
      </p:sp>
      <p:sp>
        <p:nvSpPr>
          <p:cNvPr id="277" name="Google Shape;277;p27"/>
          <p:cNvSpPr/>
          <p:nvPr/>
        </p:nvSpPr>
        <p:spPr>
          <a:xfrm>
            <a:off x="1210475" y="2161450"/>
            <a:ext cx="74097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Look for scalable, strategic stores to build on high demand and high supply</a:t>
            </a:r>
            <a:endParaRPr sz="1500">
              <a:solidFill>
                <a:srgbClr val="FFFFFF"/>
              </a:solidFill>
              <a:latin typeface="DM Sans"/>
              <a:ea typeface="DM Sans"/>
              <a:cs typeface="DM Sans"/>
              <a:sym typeface="DM Sans"/>
            </a:endParaRPr>
          </a:p>
        </p:txBody>
      </p:sp>
      <p:sp>
        <p:nvSpPr>
          <p:cNvPr id="278" name="Google Shape;278;p27"/>
          <p:cNvSpPr/>
          <p:nvPr/>
        </p:nvSpPr>
        <p:spPr>
          <a:xfrm>
            <a:off x="457175" y="1406324"/>
            <a:ext cx="659400" cy="648600"/>
          </a:xfrm>
          <a:prstGeom prst="ellipse">
            <a:avLst/>
          </a:prstGeom>
          <a:solidFill>
            <a:srgbClr val="7EC39B"/>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279" name="Google Shape;279;p27"/>
          <p:cNvSpPr/>
          <p:nvPr/>
        </p:nvSpPr>
        <p:spPr>
          <a:xfrm>
            <a:off x="457175" y="2196110"/>
            <a:ext cx="659400" cy="648600"/>
          </a:xfrm>
          <a:prstGeom prst="ellipse">
            <a:avLst/>
          </a:prstGeom>
          <a:solidFill>
            <a:srgbClr val="FFFFFF"/>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sp>
        <p:nvSpPr>
          <p:cNvPr id="280" name="Google Shape;280;p27"/>
          <p:cNvSpPr/>
          <p:nvPr/>
        </p:nvSpPr>
        <p:spPr>
          <a:xfrm>
            <a:off x="1210500" y="2951225"/>
            <a:ext cx="71556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Explore emerging stores with fast growing demand &amp; supply</a:t>
            </a:r>
            <a:endParaRPr b="1" sz="1500">
              <a:solidFill>
                <a:srgbClr val="FFFFFF"/>
              </a:solidFill>
              <a:latin typeface="DM Sans"/>
              <a:ea typeface="DM Sans"/>
              <a:cs typeface="DM Sans"/>
              <a:sym typeface="DM Sans"/>
            </a:endParaRPr>
          </a:p>
        </p:txBody>
      </p:sp>
      <p:sp>
        <p:nvSpPr>
          <p:cNvPr id="281" name="Google Shape;281;p27"/>
          <p:cNvSpPr/>
          <p:nvPr/>
        </p:nvSpPr>
        <p:spPr>
          <a:xfrm>
            <a:off x="1210500" y="3775650"/>
            <a:ext cx="4525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Monitor the </a:t>
            </a:r>
            <a:r>
              <a:rPr b="1" lang="en-GB" sz="1500">
                <a:solidFill>
                  <a:srgbClr val="FFFFFF"/>
                </a:solidFill>
                <a:latin typeface="DM Sans"/>
                <a:ea typeface="DM Sans"/>
                <a:cs typeface="DM Sans"/>
                <a:sym typeface="DM Sans"/>
              </a:rPr>
              <a:t>remaining stores with low priority</a:t>
            </a:r>
            <a:endParaRPr sz="1500">
              <a:solidFill>
                <a:srgbClr val="FFFFFF"/>
              </a:solidFill>
              <a:latin typeface="DM Sans"/>
              <a:ea typeface="DM Sans"/>
              <a:cs typeface="DM Sans"/>
              <a:sym typeface="DM Sans"/>
            </a:endParaRPr>
          </a:p>
        </p:txBody>
      </p:sp>
      <p:sp>
        <p:nvSpPr>
          <p:cNvPr id="282" name="Google Shape;282;p27"/>
          <p:cNvSpPr/>
          <p:nvPr/>
        </p:nvSpPr>
        <p:spPr>
          <a:xfrm>
            <a:off x="457200" y="2985874"/>
            <a:ext cx="659400" cy="648600"/>
          </a:xfrm>
          <a:prstGeom prst="ellipse">
            <a:avLst/>
          </a:prstGeom>
          <a:solidFill>
            <a:schemeClr val="accent4"/>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sp>
        <p:nvSpPr>
          <p:cNvPr id="283" name="Google Shape;283;p27"/>
          <p:cNvSpPr/>
          <p:nvPr/>
        </p:nvSpPr>
        <p:spPr>
          <a:xfrm>
            <a:off x="457200" y="3810310"/>
            <a:ext cx="659400" cy="648600"/>
          </a:xfrm>
          <a:prstGeom prst="ellipse">
            <a:avLst/>
          </a:prstGeom>
          <a:solidFill>
            <a:schemeClr val="accent5"/>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4</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287" name="Shape 287"/>
        <p:cNvGrpSpPr/>
        <p:nvPr/>
      </p:nvGrpSpPr>
      <p:grpSpPr>
        <a:xfrm>
          <a:off x="0" y="0"/>
          <a:ext cx="0" cy="0"/>
          <a:chOff x="0" y="0"/>
          <a:chExt cx="0" cy="0"/>
        </a:xfrm>
      </p:grpSpPr>
      <p:pic>
        <p:nvPicPr>
          <p:cNvPr id="288" name="Google Shape;288;p28"/>
          <p:cNvPicPr preferRelativeResize="0"/>
          <p:nvPr/>
        </p:nvPicPr>
        <p:blipFill>
          <a:blip r:embed="rId3">
            <a:alphaModFix/>
          </a:blip>
          <a:stretch>
            <a:fillRect/>
          </a:stretch>
        </p:blipFill>
        <p:spPr>
          <a:xfrm>
            <a:off x="152400" y="152400"/>
            <a:ext cx="3364281" cy="4838700"/>
          </a:xfrm>
          <a:prstGeom prst="rect">
            <a:avLst/>
          </a:prstGeom>
          <a:noFill/>
          <a:ln>
            <a:noFill/>
          </a:ln>
        </p:spPr>
      </p:pic>
      <p:sp>
        <p:nvSpPr>
          <p:cNvPr id="289" name="Google Shape;289;p28"/>
          <p:cNvSpPr txBox="1"/>
          <p:nvPr/>
        </p:nvSpPr>
        <p:spPr>
          <a:xfrm>
            <a:off x="3642950" y="249100"/>
            <a:ext cx="526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FFFFFF"/>
                </a:solidFill>
                <a:latin typeface="DM Sans Black"/>
                <a:ea typeface="DM Sans Black"/>
                <a:cs typeface="DM Sans Black"/>
                <a:sym typeface="DM Sans Black"/>
              </a:rPr>
              <a:t>What if our sales reps receive recommendations that</a:t>
            </a:r>
            <a:endParaRPr/>
          </a:p>
        </p:txBody>
      </p:sp>
      <p:sp>
        <p:nvSpPr>
          <p:cNvPr id="290" name="Google Shape;290;p28"/>
          <p:cNvSpPr txBox="1"/>
          <p:nvPr/>
        </p:nvSpPr>
        <p:spPr>
          <a:xfrm>
            <a:off x="3642950" y="639500"/>
            <a:ext cx="519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DM Sans"/>
                <a:ea typeface="DM Sans"/>
                <a:cs typeface="DM Sans"/>
                <a:sym typeface="DM Sans"/>
              </a:rPr>
              <a:t>Provide sales reps with clear, actionable guidance on which </a:t>
            </a:r>
            <a:r>
              <a:rPr i="1" lang="en-GB">
                <a:solidFill>
                  <a:srgbClr val="FFFFFF"/>
                </a:solidFill>
                <a:latin typeface="DM Sans"/>
                <a:ea typeface="DM Sans"/>
                <a:cs typeface="DM Sans"/>
                <a:sym typeface="DM Sans"/>
              </a:rPr>
              <a:t>store segments </a:t>
            </a:r>
            <a:r>
              <a:rPr lang="en-GB">
                <a:solidFill>
                  <a:srgbClr val="FFFFFF"/>
                </a:solidFill>
                <a:latin typeface="DM Sans"/>
                <a:ea typeface="DM Sans"/>
                <a:cs typeface="DM Sans"/>
                <a:sym typeface="DM Sans"/>
              </a:rPr>
              <a:t>and </a:t>
            </a:r>
            <a:r>
              <a:rPr i="1" lang="en-GB">
                <a:solidFill>
                  <a:srgbClr val="FFFFFF"/>
                </a:solidFill>
                <a:latin typeface="DM Sans"/>
                <a:ea typeface="DM Sans"/>
                <a:cs typeface="DM Sans"/>
                <a:sym typeface="DM Sans"/>
              </a:rPr>
              <a:t>item categories </a:t>
            </a:r>
            <a:r>
              <a:rPr lang="en-GB">
                <a:solidFill>
                  <a:srgbClr val="FFFFFF"/>
                </a:solidFill>
                <a:latin typeface="DM Sans"/>
                <a:ea typeface="DM Sans"/>
                <a:cs typeface="DM Sans"/>
                <a:sym typeface="DM Sans"/>
              </a:rPr>
              <a:t>to onboard to boost sales based on current supply and historical demand.</a:t>
            </a:r>
            <a:endParaRPr>
              <a:solidFill>
                <a:srgbClr val="FFFFFF"/>
              </a:solidFill>
              <a:latin typeface="DM Sans"/>
              <a:ea typeface="DM Sans"/>
              <a:cs typeface="DM Sans"/>
              <a:sym typeface="DM Sans"/>
            </a:endParaRPr>
          </a:p>
          <a:p>
            <a:pPr indent="0" lvl="0" marL="0" rtl="0" algn="l">
              <a:spcBef>
                <a:spcPts val="0"/>
              </a:spcBef>
              <a:spcAft>
                <a:spcPts val="0"/>
              </a:spcAft>
              <a:buNone/>
            </a:pPr>
            <a:r>
              <a:t/>
            </a:r>
            <a:endParaRPr>
              <a:solidFill>
                <a:srgbClr val="FFFFFF"/>
              </a:solidFill>
              <a:latin typeface="DM Sans"/>
              <a:ea typeface="DM Sans"/>
              <a:cs typeface="DM Sans"/>
              <a:sym typeface="DM Sans"/>
            </a:endParaRPr>
          </a:p>
          <a:p>
            <a:pPr indent="0" lvl="0" marL="0" rtl="0" algn="l">
              <a:spcBef>
                <a:spcPts val="0"/>
              </a:spcBef>
              <a:spcAft>
                <a:spcPts val="0"/>
              </a:spcAft>
              <a:buNone/>
            </a:pPr>
            <a:r>
              <a:rPr lang="en-GB">
                <a:solidFill>
                  <a:srgbClr val="FFFFFF"/>
                </a:solidFill>
                <a:latin typeface="DM Sans"/>
                <a:ea typeface="DM Sans"/>
                <a:cs typeface="DM Sans"/>
                <a:sym typeface="DM Sans"/>
              </a:rPr>
              <a:t>Potential Actionable Insights for Sales: *</a:t>
            </a:r>
            <a:endParaRPr>
              <a:solidFill>
                <a:srgbClr val="FFFFFF"/>
              </a:solidFill>
              <a:latin typeface="DM Sans"/>
              <a:ea typeface="DM Sans"/>
              <a:cs typeface="DM Sans"/>
              <a:sym typeface="DM Sans"/>
            </a:endParaRPr>
          </a:p>
        </p:txBody>
      </p:sp>
      <p:sp>
        <p:nvSpPr>
          <p:cNvPr id="291" name="Google Shape;291;p28"/>
          <p:cNvSpPr/>
          <p:nvPr/>
        </p:nvSpPr>
        <p:spPr>
          <a:xfrm>
            <a:off x="3724925" y="1901600"/>
            <a:ext cx="4410900" cy="660000"/>
          </a:xfrm>
          <a:prstGeom prst="roundRect">
            <a:avLst>
              <a:gd fmla="val 686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DM Sans"/>
                <a:ea typeface="DM Sans"/>
                <a:cs typeface="DM Sans"/>
                <a:sym typeface="DM Sans"/>
              </a:rPr>
              <a:t>“Prioritize suppliers offering </a:t>
            </a:r>
            <a:r>
              <a:rPr i="1" lang="en-GB">
                <a:latin typeface="DM Sans"/>
                <a:ea typeface="DM Sans"/>
                <a:cs typeface="DM Sans"/>
                <a:sym typeface="DM Sans"/>
              </a:rPr>
              <a:t>Bakery</a:t>
            </a:r>
            <a:r>
              <a:rPr lang="en-GB">
                <a:latin typeface="DM Sans"/>
                <a:ea typeface="DM Sans"/>
                <a:cs typeface="DM Sans"/>
                <a:sym typeface="DM Sans"/>
              </a:rPr>
              <a:t> with </a:t>
            </a:r>
            <a:r>
              <a:rPr i="1" lang="en-GB">
                <a:latin typeface="DM Sans"/>
                <a:ea typeface="DM Sans"/>
                <a:cs typeface="DM Sans"/>
                <a:sym typeface="DM Sans"/>
              </a:rPr>
              <a:t>Baked Goods</a:t>
            </a:r>
            <a:r>
              <a:rPr lang="en-GB">
                <a:latin typeface="DM Sans"/>
                <a:ea typeface="DM Sans"/>
                <a:cs typeface="DM Sans"/>
                <a:sym typeface="DM Sans"/>
              </a:rPr>
              <a:t>, as these are in high demand."</a:t>
            </a:r>
            <a:endParaRPr>
              <a:latin typeface="DM Sans"/>
              <a:ea typeface="DM Sans"/>
              <a:cs typeface="DM Sans"/>
              <a:sym typeface="DM Sans"/>
            </a:endParaRPr>
          </a:p>
        </p:txBody>
      </p:sp>
      <p:sp>
        <p:nvSpPr>
          <p:cNvPr id="292" name="Google Shape;292;p28"/>
          <p:cNvSpPr txBox="1"/>
          <p:nvPr/>
        </p:nvSpPr>
        <p:spPr>
          <a:xfrm>
            <a:off x="3724925" y="4546850"/>
            <a:ext cx="47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DM Sans"/>
                <a:ea typeface="DM Sans"/>
                <a:cs typeface="DM Sans"/>
                <a:sym typeface="DM Sans"/>
              </a:rPr>
              <a:t>* fictional examples</a:t>
            </a:r>
            <a:endParaRPr>
              <a:solidFill>
                <a:srgbClr val="FFFFFF"/>
              </a:solidFill>
              <a:latin typeface="DM Sans"/>
              <a:ea typeface="DM Sans"/>
              <a:cs typeface="DM Sans"/>
              <a:sym typeface="DM Sans"/>
            </a:endParaRPr>
          </a:p>
        </p:txBody>
      </p:sp>
      <p:sp>
        <p:nvSpPr>
          <p:cNvPr id="293" name="Google Shape;293;p28"/>
          <p:cNvSpPr/>
          <p:nvPr/>
        </p:nvSpPr>
        <p:spPr>
          <a:xfrm>
            <a:off x="4258525" y="2775963"/>
            <a:ext cx="4747800" cy="568500"/>
          </a:xfrm>
          <a:prstGeom prst="roundRect">
            <a:avLst>
              <a:gd fmla="val 686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DM Sans"/>
                <a:ea typeface="DM Sans"/>
                <a:cs typeface="DM Sans"/>
                <a:sym typeface="DM Sans"/>
              </a:rPr>
              <a:t> "Look for </a:t>
            </a:r>
            <a:r>
              <a:rPr i="1" lang="en-GB">
                <a:latin typeface="DM Sans"/>
                <a:ea typeface="DM Sans"/>
                <a:cs typeface="DM Sans"/>
                <a:sym typeface="DM Sans"/>
              </a:rPr>
              <a:t>Sushi</a:t>
            </a:r>
            <a:r>
              <a:rPr lang="en-GB">
                <a:latin typeface="DM Sans"/>
                <a:ea typeface="DM Sans"/>
                <a:cs typeface="DM Sans"/>
                <a:sym typeface="DM Sans"/>
              </a:rPr>
              <a:t> suppliers that offer “Vegetarian” items, as these show a strong upward trend in purchases."</a:t>
            </a:r>
            <a:endParaRPr>
              <a:latin typeface="DM Sans"/>
              <a:ea typeface="DM Sans"/>
              <a:cs typeface="DM Sans"/>
              <a:sym typeface="DM Sans"/>
            </a:endParaRPr>
          </a:p>
        </p:txBody>
      </p:sp>
      <p:sp>
        <p:nvSpPr>
          <p:cNvPr id="294" name="Google Shape;294;p28"/>
          <p:cNvSpPr/>
          <p:nvPr/>
        </p:nvSpPr>
        <p:spPr>
          <a:xfrm>
            <a:off x="3724925" y="3558825"/>
            <a:ext cx="4583700" cy="844800"/>
          </a:xfrm>
          <a:prstGeom prst="roundRect">
            <a:avLst>
              <a:gd fmla="val 686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DM Sans"/>
                <a:ea typeface="DM Sans"/>
                <a:cs typeface="DM Sans"/>
                <a:sym typeface="DM Sans"/>
              </a:rPr>
              <a:t>“We’ve got plenty of </a:t>
            </a:r>
            <a:r>
              <a:rPr i="1" lang="en-GB">
                <a:latin typeface="DM Sans"/>
                <a:ea typeface="DM Sans"/>
                <a:cs typeface="DM Sans"/>
                <a:sym typeface="DM Sans"/>
              </a:rPr>
              <a:t>Supermarket Medium </a:t>
            </a:r>
            <a:r>
              <a:rPr lang="en-GB">
                <a:latin typeface="DM Sans"/>
                <a:ea typeface="DM Sans"/>
                <a:cs typeface="DM Sans"/>
                <a:sym typeface="DM Sans"/>
              </a:rPr>
              <a:t>suppliers. However, chains do bring in lots of new customers so keep your eyes open for strategic partnerships.”</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298" name="Shape 298"/>
        <p:cNvGrpSpPr/>
        <p:nvPr/>
      </p:nvGrpSpPr>
      <p:grpSpPr>
        <a:xfrm>
          <a:off x="0" y="0"/>
          <a:ext cx="0" cy="0"/>
          <a:chOff x="0" y="0"/>
          <a:chExt cx="0" cy="0"/>
        </a:xfrm>
      </p:grpSpPr>
      <p:sp>
        <p:nvSpPr>
          <p:cNvPr id="299" name="Google Shape;299;p29"/>
          <p:cNvSpPr/>
          <p:nvPr/>
        </p:nvSpPr>
        <p:spPr>
          <a:xfrm>
            <a:off x="1210475" y="1084375"/>
            <a:ext cx="6904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Set-up a feedback loop &amp; training</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Do the data-driven priorities align with their experience? Does it make sense to them?</a:t>
            </a:r>
            <a:endParaRPr sz="1500">
              <a:solidFill>
                <a:srgbClr val="FFFFFF"/>
              </a:solidFill>
              <a:latin typeface="DM Sans"/>
              <a:ea typeface="DM Sans"/>
              <a:cs typeface="DM Sans"/>
              <a:sym typeface="DM Sans"/>
            </a:endParaRPr>
          </a:p>
        </p:txBody>
      </p:sp>
      <p:sp>
        <p:nvSpPr>
          <p:cNvPr id="300" name="Google Shape;300;p29"/>
          <p:cNvSpPr/>
          <p:nvPr/>
        </p:nvSpPr>
        <p:spPr>
          <a:xfrm>
            <a:off x="1210475" y="3092025"/>
            <a:ext cx="6904800" cy="13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Consider more data points such as</a:t>
            </a:r>
            <a:endParaRPr b="1"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Out of stock levels</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Average supplier acquisition cost (effort and costs for onboarding)</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Supplier retention (across segments)</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Geographic data (across markets, cities)</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Store performance metrics (nps, customer ratings)</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 + suggestions from stakeholders</a:t>
            </a:r>
            <a:endParaRPr sz="1500">
              <a:solidFill>
                <a:srgbClr val="FFFFFF"/>
              </a:solidFill>
              <a:latin typeface="DM Sans"/>
              <a:ea typeface="DM Sans"/>
              <a:cs typeface="DM Sans"/>
              <a:sym typeface="DM Sans"/>
            </a:endParaRPr>
          </a:p>
        </p:txBody>
      </p:sp>
      <p:sp>
        <p:nvSpPr>
          <p:cNvPr id="301" name="Google Shape;301;p29"/>
          <p:cNvSpPr/>
          <p:nvPr/>
        </p:nvSpPr>
        <p:spPr>
          <a:xfrm>
            <a:off x="1210475" y="1978250"/>
            <a:ext cx="6904800" cy="9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DM Sans"/>
                <a:ea typeface="DM Sans"/>
                <a:cs typeface="DM Sans"/>
                <a:sym typeface="DM Sans"/>
              </a:rPr>
              <a:t>Integrate data</a:t>
            </a:r>
            <a:endParaRPr sz="1500">
              <a:solidFill>
                <a:srgbClr val="FFFFFF"/>
              </a:solidFill>
              <a:latin typeface="DM Sans"/>
              <a:ea typeface="DM Sans"/>
              <a:cs typeface="DM Sans"/>
              <a:sym typeface="DM Sans"/>
            </a:endParaRPr>
          </a:p>
          <a:p>
            <a:pPr indent="0" lvl="0" marL="0" rtl="0" algn="l">
              <a:spcBef>
                <a:spcPts val="0"/>
              </a:spcBef>
              <a:spcAft>
                <a:spcPts val="0"/>
              </a:spcAft>
              <a:buNone/>
            </a:pPr>
            <a:r>
              <a:rPr lang="en-GB" sz="1500">
                <a:solidFill>
                  <a:srgbClr val="FFFFFF"/>
                </a:solidFill>
                <a:latin typeface="DM Sans"/>
                <a:ea typeface="DM Sans"/>
                <a:cs typeface="DM Sans"/>
                <a:sym typeface="DM Sans"/>
              </a:rPr>
              <a:t>Develop an interactive dashboard for Outbound Sales reps and/or integrate with Sales workflow such as Salesforce. Track critical changes in quadrants.</a:t>
            </a:r>
            <a:endParaRPr sz="1500">
              <a:solidFill>
                <a:srgbClr val="FFFFFF"/>
              </a:solidFill>
              <a:latin typeface="DM Sans"/>
              <a:ea typeface="DM Sans"/>
              <a:cs typeface="DM Sans"/>
              <a:sym typeface="DM Sans"/>
            </a:endParaRPr>
          </a:p>
        </p:txBody>
      </p:sp>
      <p:sp>
        <p:nvSpPr>
          <p:cNvPr id="302" name="Google Shape;302;p29"/>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Potential future next steps</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Let’s move towards a more strategic, data-informed approach</a:t>
            </a:r>
            <a:endParaRPr sz="2000">
              <a:solidFill>
                <a:srgbClr val="FFFFFF"/>
              </a:solidFill>
              <a:latin typeface="DM Sans"/>
              <a:ea typeface="DM Sans"/>
              <a:cs typeface="DM Sans"/>
              <a:sym typeface="DM Sans"/>
            </a:endParaRPr>
          </a:p>
        </p:txBody>
      </p:sp>
      <p:sp>
        <p:nvSpPr>
          <p:cNvPr id="303" name="Google Shape;303;p29"/>
          <p:cNvSpPr/>
          <p:nvPr/>
        </p:nvSpPr>
        <p:spPr>
          <a:xfrm>
            <a:off x="457175" y="1192274"/>
            <a:ext cx="659400" cy="648600"/>
          </a:xfrm>
          <a:prstGeom prst="ellipse">
            <a:avLst/>
          </a:prstGeom>
          <a:solidFill>
            <a:schemeClr val="accent4"/>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304" name="Google Shape;304;p29"/>
          <p:cNvSpPr/>
          <p:nvPr/>
        </p:nvSpPr>
        <p:spPr>
          <a:xfrm>
            <a:off x="457175" y="2196110"/>
            <a:ext cx="659400" cy="648600"/>
          </a:xfrm>
          <a:prstGeom prst="ellipse">
            <a:avLst/>
          </a:prstGeom>
          <a:solidFill>
            <a:schemeClr val="accent4"/>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sp>
        <p:nvSpPr>
          <p:cNvPr id="305" name="Google Shape;305;p29"/>
          <p:cNvSpPr/>
          <p:nvPr/>
        </p:nvSpPr>
        <p:spPr>
          <a:xfrm>
            <a:off x="457175" y="3500373"/>
            <a:ext cx="659400" cy="648600"/>
          </a:xfrm>
          <a:prstGeom prst="ellipse">
            <a:avLst/>
          </a:prstGeom>
          <a:solidFill>
            <a:schemeClr val="accent4"/>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309" name="Shape 309"/>
        <p:cNvGrpSpPr/>
        <p:nvPr/>
      </p:nvGrpSpPr>
      <p:grpSpPr>
        <a:xfrm>
          <a:off x="0" y="0"/>
          <a:ext cx="0" cy="0"/>
          <a:chOff x="0" y="0"/>
          <a:chExt cx="0" cy="0"/>
        </a:xfrm>
      </p:grpSpPr>
      <p:sp>
        <p:nvSpPr>
          <p:cNvPr id="310" name="Google Shape;310;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500">
                <a:solidFill>
                  <a:schemeClr val="accent4"/>
                </a:solidFill>
                <a:latin typeface="Titan One"/>
                <a:ea typeface="Titan One"/>
                <a:cs typeface="Titan One"/>
                <a:sym typeface="Titan One"/>
              </a:rPr>
              <a:t>Any questions or remarks?</a:t>
            </a:r>
            <a:endParaRPr sz="2500">
              <a:solidFill>
                <a:schemeClr val="accent4"/>
              </a:solidFill>
              <a:latin typeface="Titan One"/>
              <a:ea typeface="Titan One"/>
              <a:cs typeface="Titan One"/>
              <a:sym typeface="Titan One"/>
            </a:endParaRPr>
          </a:p>
        </p:txBody>
      </p:sp>
      <p:sp>
        <p:nvSpPr>
          <p:cNvPr id="311" name="Google Shape;311;p30"/>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GB">
                <a:solidFill>
                  <a:srgbClr val="FFFFFF"/>
                </a:solidFill>
                <a:latin typeface="DM Sans Black"/>
                <a:ea typeface="DM Sans Black"/>
                <a:cs typeface="DM Sans Black"/>
                <a:sym typeface="DM Sans Black"/>
              </a:rPr>
              <a:t>Thank you!</a:t>
            </a:r>
            <a:endParaRPr>
              <a:solidFill>
                <a:srgbClr val="FFFFFF"/>
              </a:solidFill>
              <a:latin typeface="DM Sans Black"/>
              <a:ea typeface="DM Sans Black"/>
              <a:cs typeface="DM Sans Black"/>
              <a:sym typeface="DM Sans Black"/>
            </a:endParaRPr>
          </a:p>
        </p:txBody>
      </p:sp>
      <p:cxnSp>
        <p:nvCxnSpPr>
          <p:cNvPr id="312" name="Google Shape;312;p30"/>
          <p:cNvCxnSpPr/>
          <p:nvPr/>
        </p:nvCxnSpPr>
        <p:spPr>
          <a:xfrm>
            <a:off x="2036102" y="3780625"/>
            <a:ext cx="5071800" cy="0"/>
          </a:xfrm>
          <a:prstGeom prst="straightConnector1">
            <a:avLst/>
          </a:prstGeom>
          <a:noFill/>
          <a:ln cap="flat" cmpd="sng" w="28575">
            <a:solidFill>
              <a:srgbClr val="7EC39B"/>
            </a:solidFill>
            <a:prstDash val="solid"/>
            <a:round/>
            <a:headEnd len="med" w="med" type="none"/>
            <a:tailEnd len="med" w="med" type="none"/>
          </a:ln>
        </p:spPr>
      </p:cxnSp>
      <p:sp>
        <p:nvSpPr>
          <p:cNvPr id="313" name="Google Shape;313;p30"/>
          <p:cNvSpPr txBox="1"/>
          <p:nvPr/>
        </p:nvSpPr>
        <p:spPr>
          <a:xfrm>
            <a:off x="3200518" y="3626725"/>
            <a:ext cx="2742900" cy="307800"/>
          </a:xfrm>
          <a:prstGeom prst="rect">
            <a:avLst/>
          </a:prstGeom>
          <a:solidFill>
            <a:schemeClr val="dk1"/>
          </a:solidFill>
          <a:ln>
            <a:noFill/>
          </a:ln>
        </p:spPr>
        <p:txBody>
          <a:bodyPr anchorCtr="0" anchor="t" bIns="0" lIns="0" spcFirstLastPara="1" rIns="0" wrap="square" tIns="0">
            <a:spAutoFit/>
          </a:bodyPr>
          <a:lstStyle/>
          <a:p>
            <a:pPr indent="0" lvl="0" marL="0" rtl="0" algn="ctr">
              <a:spcBef>
                <a:spcPts val="0"/>
              </a:spcBef>
              <a:spcAft>
                <a:spcPts val="0"/>
              </a:spcAft>
              <a:buNone/>
            </a:pPr>
            <a:r>
              <a:rPr b="1" lang="en-GB" sz="2000">
                <a:solidFill>
                  <a:srgbClr val="7EC39B"/>
                </a:solidFill>
                <a:latin typeface="DM Sans"/>
                <a:ea typeface="DM Sans"/>
                <a:cs typeface="DM Sans"/>
                <a:sym typeface="DM Sans"/>
              </a:rPr>
              <a:t>By Roos Rabenberg</a:t>
            </a:r>
            <a:endParaRPr b="1" sz="2000">
              <a:solidFill>
                <a:srgbClr val="7EC39B"/>
              </a:solidFill>
              <a:latin typeface="DM Sans"/>
              <a:ea typeface="DM Sans"/>
              <a:cs typeface="DM Sans"/>
              <a:sym typeface="DM Sans"/>
            </a:endParaRPr>
          </a:p>
        </p:txBody>
      </p:sp>
      <p:sp>
        <p:nvSpPr>
          <p:cNvPr id="314" name="Google Shape;31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5" name="Google Shape;315;p30"/>
          <p:cNvPicPr preferRelativeResize="0"/>
          <p:nvPr/>
        </p:nvPicPr>
        <p:blipFill>
          <a:blip r:embed="rId3">
            <a:alphaModFix/>
          </a:blip>
          <a:stretch>
            <a:fillRect/>
          </a:stretch>
        </p:blipFill>
        <p:spPr>
          <a:xfrm>
            <a:off x="3606683" y="346350"/>
            <a:ext cx="1930625" cy="1580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319" name="Shape 319"/>
        <p:cNvGrpSpPr/>
        <p:nvPr/>
      </p:nvGrpSpPr>
      <p:grpSpPr>
        <a:xfrm>
          <a:off x="0" y="0"/>
          <a:ext cx="0" cy="0"/>
          <a:chOff x="0" y="0"/>
          <a:chExt cx="0" cy="0"/>
        </a:xfrm>
      </p:grpSpPr>
      <p:sp>
        <p:nvSpPr>
          <p:cNvPr id="320" name="Google Shape;320;p31"/>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GB">
                <a:solidFill>
                  <a:srgbClr val="FFFFFF"/>
                </a:solidFill>
                <a:latin typeface="DM Sans Black"/>
                <a:ea typeface="DM Sans Black"/>
                <a:cs typeface="DM Sans Black"/>
                <a:sym typeface="DM Sans Black"/>
              </a:rPr>
              <a:t>Appendix</a:t>
            </a:r>
            <a:endParaRPr>
              <a:solidFill>
                <a:srgbClr val="FFFFFF"/>
              </a:solidFill>
              <a:latin typeface="DM Sans Black"/>
              <a:ea typeface="DM Sans Black"/>
              <a:cs typeface="DM Sans Black"/>
              <a:sym typeface="DM Sans Black"/>
            </a:endParaRPr>
          </a:p>
        </p:txBody>
      </p:sp>
      <p:sp>
        <p:nvSpPr>
          <p:cNvPr id="321" name="Google Shape;32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cxnSp>
        <p:nvCxnSpPr>
          <p:cNvPr id="326" name="Google Shape;326;p32"/>
          <p:cNvCxnSpPr/>
          <p:nvPr/>
        </p:nvCxnSpPr>
        <p:spPr>
          <a:xfrm flipH="1">
            <a:off x="4567200" y="1042950"/>
            <a:ext cx="4800" cy="3792900"/>
          </a:xfrm>
          <a:prstGeom prst="straightConnector1">
            <a:avLst/>
          </a:prstGeom>
          <a:noFill/>
          <a:ln cap="flat" cmpd="sng" w="9525">
            <a:solidFill>
              <a:srgbClr val="BCBCBC"/>
            </a:solidFill>
            <a:prstDash val="solid"/>
            <a:round/>
            <a:headEnd len="sm" w="sm" type="none"/>
            <a:tailEnd len="sm" w="sm" type="none"/>
          </a:ln>
        </p:spPr>
      </p:cxnSp>
      <p:sp>
        <p:nvSpPr>
          <p:cNvPr id="327" name="Google Shape;327;p32"/>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FFAC59"/>
              </a:buClr>
              <a:buSzPts val="2600"/>
              <a:buFont typeface="Arial"/>
              <a:buNone/>
            </a:pPr>
            <a:r>
              <a:rPr b="1" lang="en-GB" sz="2600">
                <a:solidFill>
                  <a:schemeClr val="dk1"/>
                </a:solidFill>
                <a:latin typeface="Inter"/>
                <a:ea typeface="Inter"/>
                <a:cs typeface="Inter"/>
                <a:sym typeface="Inter"/>
              </a:rPr>
              <a:t>Empowering Outbound Sales to prioritize high-value suppliers based on market demand</a:t>
            </a:r>
            <a:endParaRPr b="1" i="0" sz="2600" u="none" cap="none" strike="noStrike">
              <a:solidFill>
                <a:schemeClr val="dk1"/>
              </a:solidFill>
              <a:latin typeface="Inter"/>
              <a:ea typeface="Inter"/>
              <a:cs typeface="Inter"/>
              <a:sym typeface="Inter"/>
            </a:endParaRPr>
          </a:p>
        </p:txBody>
      </p:sp>
      <p:sp>
        <p:nvSpPr>
          <p:cNvPr id="328" name="Google Shape;328;p32"/>
          <p:cNvSpPr txBox="1"/>
          <p:nvPr/>
        </p:nvSpPr>
        <p:spPr>
          <a:xfrm>
            <a:off x="457175" y="1210113"/>
            <a:ext cx="39123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100" u="none" cap="none" strike="noStrike">
              <a:solidFill>
                <a:srgbClr val="242E30"/>
              </a:solidFill>
              <a:latin typeface="Inter"/>
              <a:ea typeface="Inter"/>
              <a:cs typeface="Inter"/>
              <a:sym typeface="Inter"/>
            </a:endParaRPr>
          </a:p>
        </p:txBody>
      </p:sp>
      <p:sp>
        <p:nvSpPr>
          <p:cNvPr id="329" name="Google Shape;329;p32"/>
          <p:cNvSpPr txBox="1"/>
          <p:nvPr/>
        </p:nvSpPr>
        <p:spPr>
          <a:xfrm>
            <a:off x="4769725" y="1215455"/>
            <a:ext cx="3912300" cy="1077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400"/>
              <a:buFont typeface="Arial"/>
              <a:buNone/>
            </a:pPr>
            <a:r>
              <a:rPr b="1" lang="en-GB">
                <a:solidFill>
                  <a:srgbClr val="242E30"/>
                </a:solidFill>
                <a:latin typeface="Inter"/>
                <a:ea typeface="Inter"/>
                <a:cs typeface="Inter"/>
                <a:sym typeface="Inter"/>
              </a:rPr>
              <a:t>Objective</a:t>
            </a:r>
            <a:endParaRPr b="1" sz="1100">
              <a:solidFill>
                <a:srgbClr val="242E3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GB">
                <a:solidFill>
                  <a:srgbClr val="242E30"/>
                </a:solidFill>
                <a:latin typeface="Inter"/>
                <a:ea typeface="Inter"/>
                <a:cs typeface="Inter"/>
                <a:sym typeface="Inter"/>
              </a:rPr>
              <a:t>What if </a:t>
            </a:r>
            <a:r>
              <a:rPr lang="en-GB">
                <a:solidFill>
                  <a:srgbClr val="242E30"/>
                </a:solidFill>
                <a:latin typeface="Inter"/>
                <a:ea typeface="Inter"/>
                <a:cs typeface="Inter"/>
                <a:sym typeface="Inter"/>
              </a:rPr>
              <a:t>we can empower the Outbound Sales team to become more strategic about the types of suppliers they prioritise in line with demand of the </a:t>
            </a:r>
            <a:r>
              <a:rPr lang="en-GB">
                <a:solidFill>
                  <a:srgbClr val="242E30"/>
                </a:solidFill>
                <a:latin typeface="Inter"/>
                <a:ea typeface="Inter"/>
                <a:cs typeface="Inter"/>
                <a:sym typeface="Inter"/>
              </a:rPr>
              <a:t>markets</a:t>
            </a:r>
            <a:r>
              <a:rPr lang="en-GB">
                <a:solidFill>
                  <a:srgbClr val="242E30"/>
                </a:solidFill>
                <a:latin typeface="Inter"/>
                <a:ea typeface="Inter"/>
                <a:cs typeface="Inter"/>
                <a:sym typeface="Inter"/>
              </a:rPr>
              <a:t>?</a:t>
            </a:r>
            <a:endParaRPr b="0" i="0" sz="1400" u="none" cap="none" strike="noStrike">
              <a:solidFill>
                <a:srgbClr val="242E30"/>
              </a:solidFill>
              <a:latin typeface="Inter"/>
              <a:ea typeface="Inter"/>
              <a:cs typeface="Inter"/>
              <a:sym typeface="Inter"/>
            </a:endParaRPr>
          </a:p>
        </p:txBody>
      </p:sp>
      <p:sp>
        <p:nvSpPr>
          <p:cNvPr id="330" name="Google Shape;330;p32"/>
          <p:cNvSpPr txBox="1"/>
          <p:nvPr/>
        </p:nvSpPr>
        <p:spPr>
          <a:xfrm>
            <a:off x="5120900" y="2509525"/>
            <a:ext cx="3534900" cy="27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GB">
                <a:solidFill>
                  <a:srgbClr val="242E30"/>
                </a:solidFill>
                <a:latin typeface="Inter"/>
                <a:ea typeface="Inter"/>
                <a:cs typeface="Inter"/>
                <a:sym typeface="Inter"/>
              </a:rPr>
              <a:t>What are market demand characteristics?</a:t>
            </a:r>
            <a:endParaRPr b="0" i="0" sz="1400" u="none" cap="none" strike="noStrike">
              <a:solidFill>
                <a:srgbClr val="242E30"/>
              </a:solidFill>
              <a:latin typeface="Inter"/>
              <a:ea typeface="Inter"/>
              <a:cs typeface="Inter"/>
              <a:sym typeface="Inter"/>
            </a:endParaRPr>
          </a:p>
        </p:txBody>
      </p:sp>
      <p:sp>
        <p:nvSpPr>
          <p:cNvPr id="331" name="Google Shape;331;p32"/>
          <p:cNvSpPr/>
          <p:nvPr/>
        </p:nvSpPr>
        <p:spPr>
          <a:xfrm>
            <a:off x="4769725" y="2493800"/>
            <a:ext cx="295500" cy="290700"/>
          </a:xfrm>
          <a:prstGeom prst="ellipse">
            <a:avLst/>
          </a:prstGeom>
          <a:solidFill>
            <a:schemeClr val="accent1"/>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332" name="Google Shape;332;p32"/>
          <p:cNvSpPr txBox="1"/>
          <p:nvPr/>
        </p:nvSpPr>
        <p:spPr>
          <a:xfrm>
            <a:off x="5120900" y="2962771"/>
            <a:ext cx="3534900" cy="29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GB">
                <a:solidFill>
                  <a:srgbClr val="242E30"/>
                </a:solidFill>
                <a:latin typeface="Inter"/>
                <a:ea typeface="Inter"/>
                <a:cs typeface="Inter"/>
                <a:sym typeface="Inter"/>
              </a:rPr>
              <a:t>What </a:t>
            </a:r>
            <a:r>
              <a:rPr lang="en-GB">
                <a:solidFill>
                  <a:srgbClr val="242E30"/>
                </a:solidFill>
                <a:latin typeface="Inter"/>
                <a:ea typeface="Inter"/>
                <a:cs typeface="Inter"/>
                <a:sym typeface="Inter"/>
              </a:rPr>
              <a:t>are</a:t>
            </a:r>
            <a:r>
              <a:rPr lang="en-GB">
                <a:solidFill>
                  <a:srgbClr val="242E30"/>
                </a:solidFill>
                <a:latin typeface="Inter"/>
                <a:ea typeface="Inter"/>
                <a:cs typeface="Inter"/>
                <a:sym typeface="Inter"/>
              </a:rPr>
              <a:t> supplier</a:t>
            </a:r>
            <a:r>
              <a:rPr lang="en-GB">
                <a:solidFill>
                  <a:srgbClr val="242E30"/>
                </a:solidFill>
                <a:latin typeface="Inter"/>
                <a:ea typeface="Inter"/>
                <a:cs typeface="Inter"/>
                <a:sym typeface="Inter"/>
              </a:rPr>
              <a:t> characteristics</a:t>
            </a:r>
            <a:r>
              <a:rPr lang="en-GB">
                <a:solidFill>
                  <a:srgbClr val="242E30"/>
                </a:solidFill>
                <a:latin typeface="Inter"/>
                <a:ea typeface="Inter"/>
                <a:cs typeface="Inter"/>
                <a:sym typeface="Inter"/>
              </a:rPr>
              <a:t>?</a:t>
            </a:r>
            <a:endParaRPr>
              <a:solidFill>
                <a:srgbClr val="242E30"/>
              </a:solidFill>
              <a:latin typeface="Inter"/>
              <a:ea typeface="Inter"/>
              <a:cs typeface="Inter"/>
              <a:sym typeface="Inter"/>
            </a:endParaRPr>
          </a:p>
        </p:txBody>
      </p:sp>
      <p:sp>
        <p:nvSpPr>
          <p:cNvPr id="333" name="Google Shape;333;p32"/>
          <p:cNvSpPr/>
          <p:nvPr/>
        </p:nvSpPr>
        <p:spPr>
          <a:xfrm>
            <a:off x="4769725" y="2962763"/>
            <a:ext cx="295500" cy="290700"/>
          </a:xfrm>
          <a:prstGeom prst="ellipse">
            <a:avLst/>
          </a:prstGeom>
          <a:solidFill>
            <a:schemeClr val="accent1"/>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334" name="Google Shape;334;p32"/>
          <p:cNvSpPr txBox="1"/>
          <p:nvPr/>
        </p:nvSpPr>
        <p:spPr>
          <a:xfrm>
            <a:off x="5120900" y="3443475"/>
            <a:ext cx="3534900" cy="29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GB">
                <a:solidFill>
                  <a:srgbClr val="242E30"/>
                </a:solidFill>
                <a:latin typeface="Inter"/>
                <a:ea typeface="Inter"/>
                <a:cs typeface="Inter"/>
                <a:sym typeface="Inter"/>
              </a:rPr>
              <a:t>How to connect demand and supply?</a:t>
            </a:r>
            <a:endParaRPr b="0" i="0" sz="1400" u="none" cap="none" strike="noStrike">
              <a:solidFill>
                <a:srgbClr val="242E30"/>
              </a:solidFill>
              <a:latin typeface="Inter"/>
              <a:ea typeface="Inter"/>
              <a:cs typeface="Inter"/>
              <a:sym typeface="Inter"/>
            </a:endParaRPr>
          </a:p>
        </p:txBody>
      </p:sp>
      <p:sp>
        <p:nvSpPr>
          <p:cNvPr id="335" name="Google Shape;335;p32"/>
          <p:cNvSpPr/>
          <p:nvPr/>
        </p:nvSpPr>
        <p:spPr>
          <a:xfrm>
            <a:off x="4769725" y="3431626"/>
            <a:ext cx="295500" cy="290700"/>
          </a:xfrm>
          <a:prstGeom prst="ellipse">
            <a:avLst/>
          </a:prstGeom>
          <a:solidFill>
            <a:schemeClr val="accent1"/>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336" name="Google Shape;336;p32"/>
          <p:cNvSpPr txBox="1"/>
          <p:nvPr/>
        </p:nvSpPr>
        <p:spPr>
          <a:xfrm>
            <a:off x="457175" y="1220793"/>
            <a:ext cx="3912300" cy="344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400"/>
              <a:buFont typeface="Arial"/>
              <a:buNone/>
            </a:pPr>
            <a:r>
              <a:rPr b="1" lang="en-GB">
                <a:solidFill>
                  <a:srgbClr val="242E30"/>
                </a:solidFill>
                <a:latin typeface="Inter"/>
                <a:ea typeface="Inter"/>
                <a:cs typeface="Inter"/>
                <a:sym typeface="Inter"/>
              </a:rPr>
              <a:t>Background</a:t>
            </a:r>
            <a:endParaRPr b="1" sz="1100">
              <a:solidFill>
                <a:srgbClr val="242E3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GB">
                <a:solidFill>
                  <a:srgbClr val="242E30"/>
                </a:solidFill>
                <a:latin typeface="Inter"/>
                <a:ea typeface="Inter"/>
                <a:cs typeface="Inter"/>
                <a:sym typeface="Inter"/>
              </a:rPr>
              <a:t>Too Good To Go saves four meals per second. Yet in that same second, 80,000 more meals go to waste worldwide. The gap is undeniable, but so is our potential for impact.</a:t>
            </a:r>
            <a:endParaRPr>
              <a:solidFill>
                <a:srgbClr val="242E3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rgbClr val="242E30"/>
                </a:solidFill>
                <a:latin typeface="Inter"/>
                <a:ea typeface="Inter"/>
                <a:cs typeface="Inter"/>
                <a:sym typeface="Inter"/>
              </a:rPr>
              <a:t> </a:t>
            </a:r>
            <a:endParaRPr b="0" i="0" sz="1400" u="none" cap="none" strike="noStrike">
              <a:solidFill>
                <a:srgbClr val="242E3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242E30"/>
                </a:solidFill>
                <a:latin typeface="Inter"/>
                <a:ea typeface="Inter"/>
                <a:cs typeface="Inter"/>
                <a:sym typeface="Inter"/>
              </a:rPr>
              <a:t>Ambition</a:t>
            </a:r>
            <a:endParaRPr b="1" i="0" sz="1400" u="none" cap="none" strike="noStrike">
              <a:solidFill>
                <a:srgbClr val="242E3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400"/>
              <a:buFont typeface="Arial"/>
              <a:buNone/>
            </a:pPr>
            <a:r>
              <a:rPr lang="en-GB">
                <a:solidFill>
                  <a:srgbClr val="242E30"/>
                </a:solidFill>
                <a:latin typeface="Inter"/>
                <a:ea typeface="Inter"/>
                <a:cs typeface="Inter"/>
                <a:sym typeface="Inter"/>
              </a:rPr>
              <a:t>Save more food by expanding our impact across suppliers aligned with market demand.</a:t>
            </a:r>
            <a:endParaRPr b="0" i="0" sz="1100" u="none" cap="none" strike="noStrike">
              <a:solidFill>
                <a:srgbClr val="242E3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br>
              <a:rPr b="0" i="0" lang="en-GB" sz="1400" u="none" cap="none" strike="noStrike">
                <a:solidFill>
                  <a:srgbClr val="242E30"/>
                </a:solidFill>
                <a:latin typeface="Inter"/>
                <a:ea typeface="Inter"/>
                <a:cs typeface="Inter"/>
                <a:sym typeface="Inter"/>
              </a:rPr>
            </a:br>
            <a:r>
              <a:rPr b="1" i="0" lang="en-GB" sz="1400" u="none" cap="none" strike="noStrike">
                <a:solidFill>
                  <a:srgbClr val="242E30"/>
                </a:solidFill>
                <a:latin typeface="Inter"/>
                <a:ea typeface="Inter"/>
                <a:cs typeface="Inter"/>
                <a:sym typeface="Inter"/>
              </a:rPr>
              <a:t>C</a:t>
            </a:r>
            <a:r>
              <a:rPr b="1" lang="en-GB">
                <a:solidFill>
                  <a:srgbClr val="242E30"/>
                </a:solidFill>
                <a:latin typeface="Inter"/>
                <a:ea typeface="Inter"/>
                <a:cs typeface="Inter"/>
                <a:sym typeface="Inter"/>
              </a:rPr>
              <a:t>hallenge</a:t>
            </a:r>
            <a:endParaRPr b="0" i="0" sz="1400" u="none" cap="none" strike="noStrike">
              <a:solidFill>
                <a:srgbClr val="242E3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rPr lang="en-GB">
                <a:solidFill>
                  <a:srgbClr val="242E30"/>
                </a:solidFill>
                <a:latin typeface="Inter"/>
                <a:ea typeface="Inter"/>
                <a:cs typeface="Inter"/>
                <a:sym typeface="Inter"/>
              </a:rPr>
              <a:t>Currently there is no solution for the sales reps to prioritize the type of suppliers in a way that best fits the demands of the market. This can slow down our growth to close the food waste gap.</a:t>
            </a:r>
            <a:endParaRPr b="0" i="0" sz="1400" u="none" cap="none" strike="noStrike">
              <a:solidFill>
                <a:srgbClr val="242E30"/>
              </a:solidFill>
              <a:latin typeface="Inter"/>
              <a:ea typeface="Inter"/>
              <a:cs typeface="Inter"/>
              <a:sym typeface="Inter"/>
            </a:endParaRPr>
          </a:p>
        </p:txBody>
      </p:sp>
      <p:sp>
        <p:nvSpPr>
          <p:cNvPr id="337" name="Google Shape;337;p32"/>
          <p:cNvSpPr txBox="1"/>
          <p:nvPr/>
        </p:nvSpPr>
        <p:spPr>
          <a:xfrm>
            <a:off x="4769725" y="4016855"/>
            <a:ext cx="39123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400"/>
              <a:buFont typeface="Arial"/>
              <a:buNone/>
            </a:pPr>
            <a:r>
              <a:rPr b="1" lang="en-GB">
                <a:solidFill>
                  <a:srgbClr val="242E30"/>
                </a:solidFill>
                <a:latin typeface="Inter"/>
                <a:ea typeface="Inter"/>
                <a:cs typeface="Inter"/>
                <a:sym typeface="Inter"/>
              </a:rPr>
              <a:t>Output</a:t>
            </a:r>
            <a:endParaRPr b="1" sz="1100">
              <a:solidFill>
                <a:srgbClr val="242E3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GB">
                <a:solidFill>
                  <a:srgbClr val="242E30"/>
                </a:solidFill>
                <a:latin typeface="Inter"/>
                <a:ea typeface="Inter"/>
                <a:cs typeface="Inter"/>
                <a:sym typeface="Inter"/>
              </a:rPr>
              <a:t>The supplier compass: your guide to strategically find suppliers based on demand</a:t>
            </a:r>
            <a:endParaRPr i="0" sz="1400" u="none" cap="none" strike="noStrike">
              <a:solidFill>
                <a:srgbClr val="242E30"/>
              </a:solidFill>
              <a:latin typeface="Inter"/>
              <a:ea typeface="Inter"/>
              <a:cs typeface="Inter"/>
              <a:sym typeface="Inter"/>
            </a:endParaRPr>
          </a:p>
        </p:txBody>
      </p:sp>
      <p:sp>
        <p:nvSpPr>
          <p:cNvPr id="338" name="Google Shape;338;p32"/>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GB"/>
              <a:t>‹#›</a:t>
            </a:fld>
            <a:r>
              <a:rPr lang="en-GB"/>
              <a:t>  |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70" name="Shape 70"/>
        <p:cNvGrpSpPr/>
        <p:nvPr/>
      </p:nvGrpSpPr>
      <p:grpSpPr>
        <a:xfrm>
          <a:off x="0" y="0"/>
          <a:ext cx="0" cy="0"/>
          <a:chOff x="0" y="0"/>
          <a:chExt cx="0" cy="0"/>
        </a:xfrm>
      </p:grpSpPr>
      <p:sp>
        <p:nvSpPr>
          <p:cNvPr id="71" name="Google Shape;71;p15"/>
          <p:cNvSpPr/>
          <p:nvPr/>
        </p:nvSpPr>
        <p:spPr>
          <a:xfrm>
            <a:off x="1104163" y="452250"/>
            <a:ext cx="69357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5"/>
          <p:cNvSpPr txBox="1"/>
          <p:nvPr>
            <p:ph idx="1" type="subTitle"/>
          </p:nvPr>
        </p:nvSpPr>
        <p:spPr>
          <a:xfrm>
            <a:off x="2171250" y="154700"/>
            <a:ext cx="4801500" cy="7926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1900">
                <a:solidFill>
                  <a:srgbClr val="FFFFFF"/>
                </a:solidFill>
                <a:latin typeface="DM Sans Black"/>
                <a:ea typeface="DM Sans Black"/>
                <a:cs typeface="DM Sans Black"/>
                <a:sym typeface="DM Sans Black"/>
              </a:rPr>
              <a:t>WE DREAM OF A PLANET WITH</a:t>
            </a:r>
            <a:endParaRPr sz="1900">
              <a:solidFill>
                <a:srgbClr val="000000"/>
              </a:solidFill>
              <a:latin typeface="DM Sans Black"/>
              <a:ea typeface="DM Sans Black"/>
              <a:cs typeface="DM Sans Black"/>
              <a:sym typeface="DM Sans Black"/>
            </a:endParaRPr>
          </a:p>
          <a:p>
            <a:pPr indent="0" lvl="0" marL="0" rtl="0" algn="ctr">
              <a:spcBef>
                <a:spcPts val="0"/>
              </a:spcBef>
              <a:spcAft>
                <a:spcPts val="0"/>
              </a:spcAft>
              <a:buNone/>
            </a:pPr>
            <a:r>
              <a:rPr lang="en-GB" sz="4600">
                <a:solidFill>
                  <a:schemeClr val="accent4"/>
                </a:solidFill>
                <a:latin typeface="Titan One"/>
                <a:ea typeface="Titan One"/>
                <a:cs typeface="Titan One"/>
                <a:sym typeface="Titan One"/>
              </a:rPr>
              <a:t>no food waste</a:t>
            </a:r>
            <a:endParaRPr sz="4600">
              <a:solidFill>
                <a:schemeClr val="accent4"/>
              </a:solidFill>
              <a:latin typeface="Titan One"/>
              <a:ea typeface="Titan One"/>
              <a:cs typeface="Titan One"/>
              <a:sym typeface="Titan One"/>
            </a:endParaRPr>
          </a:p>
        </p:txBody>
      </p:sp>
      <p:sp>
        <p:nvSpPr>
          <p:cNvPr id="73" name="Google Shape;73;p15"/>
          <p:cNvSpPr txBox="1"/>
          <p:nvPr>
            <p:ph idx="4294967295" type="title"/>
          </p:nvPr>
        </p:nvSpPr>
        <p:spPr>
          <a:xfrm>
            <a:off x="1134874" y="1889825"/>
            <a:ext cx="23967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None/>
            </a:pPr>
            <a:r>
              <a:rPr lang="en-GB" sz="5400">
                <a:solidFill>
                  <a:srgbClr val="FFFFFF"/>
                </a:solidFill>
                <a:latin typeface="DM Sans Black"/>
                <a:ea typeface="DM Sans Black"/>
                <a:cs typeface="DM Sans Black"/>
                <a:sym typeface="DM Sans Black"/>
              </a:rPr>
              <a:t>4</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Meals saved per second</a:t>
            </a:r>
            <a:endParaRPr sz="1500">
              <a:solidFill>
                <a:srgbClr val="FFFFFF"/>
              </a:solidFill>
              <a:latin typeface="DM Sans Black"/>
              <a:ea typeface="DM Sans Black"/>
              <a:cs typeface="DM Sans Black"/>
              <a:sym typeface="DM Sans Black"/>
            </a:endParaRPr>
          </a:p>
        </p:txBody>
      </p:sp>
      <p:sp>
        <p:nvSpPr>
          <p:cNvPr id="74" name="Google Shape;74;p15"/>
          <p:cNvSpPr txBox="1"/>
          <p:nvPr>
            <p:ph idx="4294967295" type="title"/>
          </p:nvPr>
        </p:nvSpPr>
        <p:spPr>
          <a:xfrm>
            <a:off x="5123300" y="1889825"/>
            <a:ext cx="2886000" cy="1395600"/>
          </a:xfrm>
          <a:prstGeom prst="rect">
            <a:avLst/>
          </a:prstGeom>
          <a:solidFill>
            <a:schemeClr val="dk1"/>
          </a:solidFill>
        </p:spPr>
        <p:txBody>
          <a:bodyPr anchorCtr="0" anchor="t" bIns="0" lIns="0" spcFirstLastPara="1" rIns="0" wrap="square" tIns="0">
            <a:normAutofit fontScale="90000"/>
          </a:bodyPr>
          <a:lstStyle/>
          <a:p>
            <a:pPr indent="0" lvl="0" marL="0" rtl="0" algn="ctr">
              <a:spcBef>
                <a:spcPts val="0"/>
              </a:spcBef>
              <a:spcAft>
                <a:spcPts val="0"/>
              </a:spcAft>
              <a:buClr>
                <a:schemeClr val="dk1"/>
              </a:buClr>
              <a:buSzPts val="990"/>
              <a:buFont typeface="Arial"/>
              <a:buNone/>
            </a:pPr>
            <a:r>
              <a:rPr lang="en-GB" sz="6000">
                <a:solidFill>
                  <a:srgbClr val="FFFFFF"/>
                </a:solidFill>
                <a:latin typeface="DM Sans Black"/>
                <a:ea typeface="DM Sans Black"/>
                <a:cs typeface="DM Sans Black"/>
                <a:sym typeface="DM Sans Black"/>
              </a:rPr>
              <a:t>80,000</a:t>
            </a:r>
            <a:endParaRPr sz="6000">
              <a:solidFill>
                <a:srgbClr val="FFFFFF"/>
              </a:solidFill>
              <a:latin typeface="DM Sans Black"/>
              <a:ea typeface="DM Sans Black"/>
              <a:cs typeface="DM Sans Black"/>
              <a:sym typeface="DM Sans Black"/>
            </a:endParaRPr>
          </a:p>
          <a:p>
            <a:pPr indent="0" lvl="0" marL="0" rtl="0" algn="ctr">
              <a:spcBef>
                <a:spcPts val="0"/>
              </a:spcBef>
              <a:spcAft>
                <a:spcPts val="0"/>
              </a:spcAft>
              <a:buClr>
                <a:schemeClr val="dk1"/>
              </a:buClr>
              <a:buSzPct val="66666"/>
              <a:buFont typeface="Arial"/>
              <a:buNone/>
            </a:pPr>
            <a:r>
              <a:rPr lang="en-GB" sz="1650">
                <a:solidFill>
                  <a:srgbClr val="FFFFFF"/>
                </a:solidFill>
                <a:latin typeface="DM Sans Black"/>
                <a:ea typeface="DM Sans Black"/>
                <a:cs typeface="DM Sans Black"/>
                <a:sym typeface="DM Sans Black"/>
              </a:rPr>
              <a:t>Meals go to waste worldwide</a:t>
            </a:r>
            <a:endParaRPr sz="1650">
              <a:solidFill>
                <a:srgbClr val="FFFFFF"/>
              </a:solidFill>
              <a:latin typeface="DM Sans Black"/>
              <a:ea typeface="DM Sans Black"/>
              <a:cs typeface="DM Sans Black"/>
              <a:sym typeface="DM Sans Black"/>
            </a:endParaRPr>
          </a:p>
          <a:p>
            <a:pPr indent="0" lvl="0" marL="0" rtl="0" algn="l">
              <a:spcBef>
                <a:spcPts val="0"/>
              </a:spcBef>
              <a:spcAft>
                <a:spcPts val="0"/>
              </a:spcAft>
              <a:buNone/>
            </a:pPr>
            <a:r>
              <a:t/>
            </a:r>
            <a:endParaRPr>
              <a:solidFill>
                <a:srgbClr val="FFFFFF"/>
              </a:solidFill>
              <a:latin typeface="DM Sans Black"/>
              <a:ea typeface="DM Sans Black"/>
              <a:cs typeface="DM Sans Black"/>
              <a:sym typeface="DM Sans Black"/>
            </a:endParaRPr>
          </a:p>
        </p:txBody>
      </p:sp>
      <p:pic>
        <p:nvPicPr>
          <p:cNvPr id="75" name="Google Shape;75;p15"/>
          <p:cNvPicPr preferRelativeResize="0"/>
          <p:nvPr/>
        </p:nvPicPr>
        <p:blipFill>
          <a:blip r:embed="rId3">
            <a:alphaModFix/>
          </a:blip>
          <a:stretch>
            <a:fillRect/>
          </a:stretch>
        </p:blipFill>
        <p:spPr>
          <a:xfrm>
            <a:off x="6278221" y="1327238"/>
            <a:ext cx="576144" cy="637880"/>
          </a:xfrm>
          <a:prstGeom prst="rect">
            <a:avLst/>
          </a:prstGeom>
          <a:noFill/>
          <a:ln>
            <a:noFill/>
          </a:ln>
        </p:spPr>
      </p:pic>
      <p:sp>
        <p:nvSpPr>
          <p:cNvPr id="76" name="Google Shape;76;p15"/>
          <p:cNvSpPr txBox="1"/>
          <p:nvPr/>
        </p:nvSpPr>
        <p:spPr>
          <a:xfrm>
            <a:off x="1905575" y="3402425"/>
            <a:ext cx="552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lt2"/>
                </a:solidFill>
                <a:latin typeface="DM Sans"/>
                <a:ea typeface="DM Sans"/>
                <a:cs typeface="DM Sans"/>
                <a:sym typeface="DM Sans"/>
              </a:rPr>
              <a:t>The gap is undeniable, but so is our potential for impact.</a:t>
            </a:r>
            <a:endParaRPr sz="1500">
              <a:solidFill>
                <a:schemeClr val="lt2"/>
              </a:solidFill>
              <a:latin typeface="DM Sans"/>
              <a:ea typeface="DM Sans"/>
              <a:cs typeface="DM Sans"/>
              <a:sym typeface="DM Sans"/>
            </a:endParaRPr>
          </a:p>
          <a:p>
            <a:pPr indent="0" lvl="0" marL="0" rtl="0" algn="ctr">
              <a:spcBef>
                <a:spcPts val="0"/>
              </a:spcBef>
              <a:spcAft>
                <a:spcPts val="0"/>
              </a:spcAft>
              <a:buNone/>
            </a:pPr>
            <a:r>
              <a:t/>
            </a:r>
            <a:endParaRPr sz="1500">
              <a:solidFill>
                <a:schemeClr val="lt2"/>
              </a:solidFill>
              <a:latin typeface="DM Sans"/>
              <a:ea typeface="DM Sans"/>
              <a:cs typeface="DM Sans"/>
              <a:sym typeface="DM Sans"/>
            </a:endParaRPr>
          </a:p>
          <a:p>
            <a:pPr indent="0" lvl="0" marL="0" rtl="0" algn="ctr">
              <a:spcBef>
                <a:spcPts val="0"/>
              </a:spcBef>
              <a:spcAft>
                <a:spcPts val="0"/>
              </a:spcAft>
              <a:buNone/>
            </a:pPr>
            <a:r>
              <a:rPr b="1" lang="en-GB" sz="1500">
                <a:solidFill>
                  <a:schemeClr val="lt2"/>
                </a:solidFill>
                <a:latin typeface="DM Sans"/>
                <a:ea typeface="DM Sans"/>
                <a:cs typeface="DM Sans"/>
                <a:sym typeface="DM Sans"/>
              </a:rPr>
              <a:t>How can we better match supply and demand so we can save more meals from going to waste?</a:t>
            </a:r>
            <a:endParaRPr b="1" sz="1500">
              <a:solidFill>
                <a:schemeClr val="lt2"/>
              </a:solidFill>
              <a:latin typeface="DM Sans"/>
              <a:ea typeface="DM Sans"/>
              <a:cs typeface="DM Sans"/>
              <a:sym typeface="DM Sans"/>
            </a:endParaRPr>
          </a:p>
        </p:txBody>
      </p:sp>
      <p:pic>
        <p:nvPicPr>
          <p:cNvPr id="77" name="Google Shape;77;p15"/>
          <p:cNvPicPr preferRelativeResize="0"/>
          <p:nvPr/>
        </p:nvPicPr>
        <p:blipFill>
          <a:blip r:embed="rId3">
            <a:alphaModFix/>
          </a:blip>
          <a:stretch>
            <a:fillRect/>
          </a:stretch>
        </p:blipFill>
        <p:spPr>
          <a:xfrm>
            <a:off x="2045146" y="1327238"/>
            <a:ext cx="576144" cy="637880"/>
          </a:xfrm>
          <a:prstGeom prst="rect">
            <a:avLst/>
          </a:prstGeom>
          <a:noFill/>
          <a:ln>
            <a:noFill/>
          </a:ln>
        </p:spPr>
      </p:pic>
      <p:cxnSp>
        <p:nvCxnSpPr>
          <p:cNvPr id="78" name="Google Shape;78;p15"/>
          <p:cNvCxnSpPr>
            <a:stCxn id="73" idx="3"/>
            <a:endCxn id="74" idx="1"/>
          </p:cNvCxnSpPr>
          <p:nvPr/>
        </p:nvCxnSpPr>
        <p:spPr>
          <a:xfrm>
            <a:off x="3531574" y="2587625"/>
            <a:ext cx="1591800" cy="0"/>
          </a:xfrm>
          <a:prstGeom prst="straightConnector1">
            <a:avLst/>
          </a:prstGeom>
          <a:noFill/>
          <a:ln cap="flat" cmpd="sng" w="9525">
            <a:solidFill>
              <a:srgbClr val="FFFFFF"/>
            </a:solidFill>
            <a:prstDash val="solid"/>
            <a:round/>
            <a:headEnd len="med" w="med"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It’s all about balancing supply with demand</a:t>
            </a:r>
            <a:endParaRPr b="1" sz="2600">
              <a:solidFill>
                <a:srgbClr val="242E30"/>
              </a:solidFill>
              <a:latin typeface="Inter"/>
              <a:ea typeface="Inter"/>
              <a:cs typeface="Inter"/>
              <a:sym typeface="Inter"/>
            </a:endParaRPr>
          </a:p>
          <a:p>
            <a:pPr indent="0" lvl="0" marL="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Imagine a lever, with demand and supply on either side</a:t>
            </a:r>
            <a:endParaRPr b="1" sz="2600">
              <a:solidFill>
                <a:srgbClr val="242E30"/>
              </a:solidFill>
              <a:latin typeface="Inter"/>
              <a:ea typeface="Inter"/>
              <a:cs typeface="Inter"/>
              <a:sym typeface="Inter"/>
            </a:endParaRPr>
          </a:p>
        </p:txBody>
      </p:sp>
      <p:sp>
        <p:nvSpPr>
          <p:cNvPr id="344" name="Google Shape;344;p33"/>
          <p:cNvSpPr txBox="1"/>
          <p:nvPr/>
        </p:nvSpPr>
        <p:spPr>
          <a:xfrm>
            <a:off x="1833879" y="2134750"/>
            <a:ext cx="10806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Demand</a:t>
            </a:r>
            <a:endParaRPr b="1" i="0" sz="1400" u="none" cap="none" strike="noStrike">
              <a:solidFill>
                <a:srgbClr val="242E30"/>
              </a:solidFill>
              <a:latin typeface="Inter"/>
              <a:ea typeface="Inter"/>
              <a:cs typeface="Inter"/>
              <a:sym typeface="Inter"/>
            </a:endParaRPr>
          </a:p>
        </p:txBody>
      </p:sp>
      <p:sp>
        <p:nvSpPr>
          <p:cNvPr id="345" name="Google Shape;345;p33"/>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GB"/>
              <a:t>‹#›</a:t>
            </a:fld>
            <a:r>
              <a:rPr lang="en-GB"/>
              <a:t>  |  </a:t>
            </a:r>
            <a:endParaRPr b="1"/>
          </a:p>
        </p:txBody>
      </p:sp>
      <p:sp>
        <p:nvSpPr>
          <p:cNvPr id="346" name="Google Shape;346;p33"/>
          <p:cNvSpPr txBox="1"/>
          <p:nvPr/>
        </p:nvSpPr>
        <p:spPr>
          <a:xfrm>
            <a:off x="5879572" y="2134750"/>
            <a:ext cx="10806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Supply</a:t>
            </a:r>
            <a:endParaRPr b="1" i="0" sz="1400" u="none" cap="none" strike="noStrike">
              <a:solidFill>
                <a:srgbClr val="242E30"/>
              </a:solidFill>
              <a:latin typeface="Inter"/>
              <a:ea typeface="Inter"/>
              <a:cs typeface="Inter"/>
              <a:sym typeface="Inter"/>
            </a:endParaRPr>
          </a:p>
        </p:txBody>
      </p:sp>
      <p:cxnSp>
        <p:nvCxnSpPr>
          <p:cNvPr id="347" name="Google Shape;347;p33"/>
          <p:cNvCxnSpPr/>
          <p:nvPr/>
        </p:nvCxnSpPr>
        <p:spPr>
          <a:xfrm>
            <a:off x="1833875" y="2456238"/>
            <a:ext cx="5071200" cy="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3"/>
          <p:cNvSpPr/>
          <p:nvPr/>
        </p:nvSpPr>
        <p:spPr>
          <a:xfrm>
            <a:off x="3731525" y="2456238"/>
            <a:ext cx="1275900" cy="127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In this example, the demand is equal to supply</a:t>
            </a:r>
            <a:endParaRPr b="1" sz="2600">
              <a:solidFill>
                <a:srgbClr val="242E30"/>
              </a:solidFill>
              <a:latin typeface="Inter"/>
              <a:ea typeface="Inter"/>
              <a:cs typeface="Inter"/>
              <a:sym typeface="Inter"/>
            </a:endParaRPr>
          </a:p>
          <a:p>
            <a:pPr indent="0" lvl="0" marL="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This means demand and supply are relatively balanced</a:t>
            </a:r>
            <a:endParaRPr b="1" sz="2600">
              <a:solidFill>
                <a:srgbClr val="242E30"/>
              </a:solidFill>
              <a:latin typeface="Inter"/>
              <a:ea typeface="Inter"/>
              <a:cs typeface="Inter"/>
              <a:sym typeface="Inter"/>
            </a:endParaRPr>
          </a:p>
        </p:txBody>
      </p:sp>
      <p:sp>
        <p:nvSpPr>
          <p:cNvPr id="354" name="Google Shape;354;p34"/>
          <p:cNvSpPr txBox="1"/>
          <p:nvPr/>
        </p:nvSpPr>
        <p:spPr>
          <a:xfrm>
            <a:off x="1833879" y="2134750"/>
            <a:ext cx="10806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Demand: 10</a:t>
            </a:r>
            <a:endParaRPr b="1" i="0" sz="1400" u="none" cap="none" strike="noStrike">
              <a:solidFill>
                <a:srgbClr val="242E30"/>
              </a:solidFill>
              <a:latin typeface="Inter"/>
              <a:ea typeface="Inter"/>
              <a:cs typeface="Inter"/>
              <a:sym typeface="Inter"/>
            </a:endParaRPr>
          </a:p>
        </p:txBody>
      </p:sp>
      <p:sp>
        <p:nvSpPr>
          <p:cNvPr id="355" name="Google Shape;355;p34"/>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GB"/>
              <a:t>‹#›</a:t>
            </a:fld>
            <a:r>
              <a:rPr lang="en-GB"/>
              <a:t>  |  </a:t>
            </a:r>
            <a:endParaRPr b="1"/>
          </a:p>
        </p:txBody>
      </p:sp>
      <p:sp>
        <p:nvSpPr>
          <p:cNvPr id="356" name="Google Shape;356;p34"/>
          <p:cNvSpPr txBox="1"/>
          <p:nvPr/>
        </p:nvSpPr>
        <p:spPr>
          <a:xfrm>
            <a:off x="5879572" y="2134750"/>
            <a:ext cx="10806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Supply: 10</a:t>
            </a:r>
            <a:endParaRPr b="1" i="0" sz="1400" u="none" cap="none" strike="noStrike">
              <a:solidFill>
                <a:srgbClr val="242E30"/>
              </a:solidFill>
              <a:latin typeface="Inter"/>
              <a:ea typeface="Inter"/>
              <a:cs typeface="Inter"/>
              <a:sym typeface="Inter"/>
            </a:endParaRPr>
          </a:p>
        </p:txBody>
      </p:sp>
      <p:cxnSp>
        <p:nvCxnSpPr>
          <p:cNvPr id="357" name="Google Shape;357;p34"/>
          <p:cNvCxnSpPr/>
          <p:nvPr/>
        </p:nvCxnSpPr>
        <p:spPr>
          <a:xfrm>
            <a:off x="1833875" y="2456238"/>
            <a:ext cx="5071200" cy="0"/>
          </a:xfrm>
          <a:prstGeom prst="straightConnector1">
            <a:avLst/>
          </a:prstGeom>
          <a:noFill/>
          <a:ln cap="flat" cmpd="sng" w="9525">
            <a:solidFill>
              <a:schemeClr val="dk2"/>
            </a:solidFill>
            <a:prstDash val="solid"/>
            <a:round/>
            <a:headEnd len="med" w="med" type="none"/>
            <a:tailEnd len="med" w="med" type="none"/>
          </a:ln>
        </p:spPr>
      </p:cxnSp>
      <p:sp>
        <p:nvSpPr>
          <p:cNvPr id="358" name="Google Shape;358;p34"/>
          <p:cNvSpPr/>
          <p:nvPr/>
        </p:nvSpPr>
        <p:spPr>
          <a:xfrm>
            <a:off x="3731525" y="2456238"/>
            <a:ext cx="1275900" cy="127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t>10/</a:t>
            </a:r>
            <a:r>
              <a:rPr lang="en-GB" sz="1500"/>
              <a:t>10=</a:t>
            </a:r>
            <a:endParaRPr sz="1500"/>
          </a:p>
          <a:p>
            <a:pPr indent="0" lvl="0" marL="0" rtl="0" algn="ctr">
              <a:spcBef>
                <a:spcPts val="0"/>
              </a:spcBef>
              <a:spcAft>
                <a:spcPts val="0"/>
              </a:spcAft>
              <a:buNone/>
            </a:pPr>
            <a:r>
              <a:rPr lang="en-GB" sz="3200"/>
              <a:t>1</a:t>
            </a:r>
            <a:endParaRPr sz="3200"/>
          </a:p>
        </p:txBody>
      </p:sp>
      <p:sp>
        <p:nvSpPr>
          <p:cNvPr id="359" name="Google Shape;359;p34"/>
          <p:cNvSpPr/>
          <p:nvPr/>
        </p:nvSpPr>
        <p:spPr>
          <a:xfrm>
            <a:off x="1885327" y="1989034"/>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34"/>
          <p:cNvSpPr/>
          <p:nvPr/>
        </p:nvSpPr>
        <p:spPr>
          <a:xfrm>
            <a:off x="2073681" y="1989034"/>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4"/>
          <p:cNvSpPr/>
          <p:nvPr/>
        </p:nvSpPr>
        <p:spPr>
          <a:xfrm>
            <a:off x="2262036" y="1989041"/>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4"/>
          <p:cNvSpPr/>
          <p:nvPr/>
        </p:nvSpPr>
        <p:spPr>
          <a:xfrm>
            <a:off x="2450381" y="1989034"/>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4"/>
          <p:cNvSpPr/>
          <p:nvPr/>
        </p:nvSpPr>
        <p:spPr>
          <a:xfrm>
            <a:off x="2638736" y="1989041"/>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4"/>
          <p:cNvSpPr/>
          <p:nvPr/>
        </p:nvSpPr>
        <p:spPr>
          <a:xfrm>
            <a:off x="1885327" y="1796559"/>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4"/>
          <p:cNvSpPr/>
          <p:nvPr/>
        </p:nvSpPr>
        <p:spPr>
          <a:xfrm>
            <a:off x="2073681" y="1796559"/>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4"/>
          <p:cNvSpPr/>
          <p:nvPr/>
        </p:nvSpPr>
        <p:spPr>
          <a:xfrm>
            <a:off x="2262036" y="1796566"/>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4"/>
          <p:cNvSpPr/>
          <p:nvPr/>
        </p:nvSpPr>
        <p:spPr>
          <a:xfrm>
            <a:off x="2450381" y="1796559"/>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4"/>
          <p:cNvSpPr/>
          <p:nvPr/>
        </p:nvSpPr>
        <p:spPr>
          <a:xfrm>
            <a:off x="2638736" y="1796566"/>
            <a:ext cx="134100" cy="13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4"/>
          <p:cNvSpPr/>
          <p:nvPr/>
        </p:nvSpPr>
        <p:spPr>
          <a:xfrm>
            <a:off x="5976121" y="1989025"/>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34"/>
          <p:cNvSpPr/>
          <p:nvPr/>
        </p:nvSpPr>
        <p:spPr>
          <a:xfrm>
            <a:off x="6164474" y="1989025"/>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34"/>
          <p:cNvSpPr/>
          <p:nvPr/>
        </p:nvSpPr>
        <p:spPr>
          <a:xfrm>
            <a:off x="6352829" y="1989032"/>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4"/>
          <p:cNvSpPr/>
          <p:nvPr/>
        </p:nvSpPr>
        <p:spPr>
          <a:xfrm>
            <a:off x="6541174" y="1989025"/>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34"/>
          <p:cNvSpPr/>
          <p:nvPr/>
        </p:nvSpPr>
        <p:spPr>
          <a:xfrm>
            <a:off x="6729529" y="1989032"/>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34"/>
          <p:cNvSpPr/>
          <p:nvPr/>
        </p:nvSpPr>
        <p:spPr>
          <a:xfrm>
            <a:off x="5976121" y="1796550"/>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34"/>
          <p:cNvSpPr/>
          <p:nvPr/>
        </p:nvSpPr>
        <p:spPr>
          <a:xfrm>
            <a:off x="6164474" y="1796550"/>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4"/>
          <p:cNvSpPr/>
          <p:nvPr/>
        </p:nvSpPr>
        <p:spPr>
          <a:xfrm>
            <a:off x="6352829" y="1796557"/>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4"/>
          <p:cNvSpPr/>
          <p:nvPr/>
        </p:nvSpPr>
        <p:spPr>
          <a:xfrm>
            <a:off x="6541174" y="1796550"/>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4"/>
          <p:cNvSpPr/>
          <p:nvPr/>
        </p:nvSpPr>
        <p:spPr>
          <a:xfrm>
            <a:off x="6729529" y="1796557"/>
            <a:ext cx="1341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Now the supply increases from 10 to 15</a:t>
            </a:r>
            <a:endParaRPr b="1" sz="2600">
              <a:solidFill>
                <a:srgbClr val="242E30"/>
              </a:solidFill>
              <a:latin typeface="Inter"/>
              <a:ea typeface="Inter"/>
              <a:cs typeface="Inter"/>
              <a:sym typeface="Inter"/>
            </a:endParaRPr>
          </a:p>
          <a:p>
            <a:pPr indent="0" lvl="0" marL="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More supply, but relatively little demand. No more supply needed</a:t>
            </a:r>
            <a:endParaRPr b="1" sz="2600">
              <a:solidFill>
                <a:srgbClr val="242E30"/>
              </a:solidFill>
              <a:latin typeface="Inter"/>
              <a:ea typeface="Inter"/>
              <a:cs typeface="Inter"/>
              <a:sym typeface="Inter"/>
            </a:endParaRPr>
          </a:p>
        </p:txBody>
      </p:sp>
      <p:sp>
        <p:nvSpPr>
          <p:cNvPr id="384" name="Google Shape;384;p35"/>
          <p:cNvSpPr txBox="1"/>
          <p:nvPr/>
        </p:nvSpPr>
        <p:spPr>
          <a:xfrm rot="884079">
            <a:off x="1990966" y="1571928"/>
            <a:ext cx="1080431" cy="2155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Demand: 10</a:t>
            </a:r>
            <a:endParaRPr b="1" i="0" sz="1400" u="none" cap="none" strike="noStrike">
              <a:solidFill>
                <a:srgbClr val="242E30"/>
              </a:solidFill>
              <a:latin typeface="Inter"/>
              <a:ea typeface="Inter"/>
              <a:cs typeface="Inter"/>
              <a:sym typeface="Inter"/>
            </a:endParaRPr>
          </a:p>
        </p:txBody>
      </p:sp>
      <p:sp>
        <p:nvSpPr>
          <p:cNvPr id="385" name="Google Shape;385;p35"/>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GB"/>
              <a:t>‹#›</a:t>
            </a:fld>
            <a:r>
              <a:rPr lang="en-GB"/>
              <a:t>  |  </a:t>
            </a:r>
            <a:endParaRPr b="1"/>
          </a:p>
        </p:txBody>
      </p:sp>
      <p:sp>
        <p:nvSpPr>
          <p:cNvPr id="386" name="Google Shape;386;p35"/>
          <p:cNvSpPr txBox="1"/>
          <p:nvPr/>
        </p:nvSpPr>
        <p:spPr>
          <a:xfrm rot="947025">
            <a:off x="5716282" y="2451335"/>
            <a:ext cx="1080853" cy="2153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Supply: 15</a:t>
            </a:r>
            <a:endParaRPr b="1" i="0" sz="1400" u="none" cap="none" strike="noStrike">
              <a:solidFill>
                <a:srgbClr val="242E30"/>
              </a:solidFill>
              <a:latin typeface="Inter"/>
              <a:ea typeface="Inter"/>
              <a:cs typeface="Inter"/>
              <a:sym typeface="Inter"/>
            </a:endParaRPr>
          </a:p>
        </p:txBody>
      </p:sp>
      <p:cxnSp>
        <p:nvCxnSpPr>
          <p:cNvPr id="387" name="Google Shape;387;p35"/>
          <p:cNvCxnSpPr/>
          <p:nvPr/>
        </p:nvCxnSpPr>
        <p:spPr>
          <a:xfrm rot="10800000">
            <a:off x="1919997" y="1769972"/>
            <a:ext cx="4772700" cy="12789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35"/>
          <p:cNvSpPr/>
          <p:nvPr/>
        </p:nvSpPr>
        <p:spPr>
          <a:xfrm>
            <a:off x="3731525" y="2456238"/>
            <a:ext cx="1275900" cy="127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t>10/15=</a:t>
            </a:r>
            <a:endParaRPr sz="1500"/>
          </a:p>
          <a:p>
            <a:pPr indent="0" lvl="0" marL="0" rtl="0" algn="ctr">
              <a:spcBef>
                <a:spcPts val="0"/>
              </a:spcBef>
              <a:spcAft>
                <a:spcPts val="0"/>
              </a:spcAft>
              <a:buNone/>
            </a:pPr>
            <a:r>
              <a:rPr lang="en-GB" sz="3200"/>
              <a:t>0.7</a:t>
            </a:r>
            <a:endParaRPr sz="3200"/>
          </a:p>
        </p:txBody>
      </p:sp>
      <p:sp>
        <p:nvSpPr>
          <p:cNvPr id="389" name="Google Shape;389;p35"/>
          <p:cNvSpPr/>
          <p:nvPr/>
        </p:nvSpPr>
        <p:spPr>
          <a:xfrm rot="886964">
            <a:off x="2103518" y="1325078"/>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5"/>
          <p:cNvSpPr/>
          <p:nvPr/>
        </p:nvSpPr>
        <p:spPr>
          <a:xfrm rot="886964">
            <a:off x="2285683" y="1372966"/>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5"/>
          <p:cNvSpPr/>
          <p:nvPr/>
        </p:nvSpPr>
        <p:spPr>
          <a:xfrm rot="886964">
            <a:off x="2467847" y="1420861"/>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5"/>
          <p:cNvSpPr/>
          <p:nvPr/>
        </p:nvSpPr>
        <p:spPr>
          <a:xfrm rot="886964">
            <a:off x="2650004" y="1468740"/>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5"/>
          <p:cNvSpPr/>
          <p:nvPr/>
        </p:nvSpPr>
        <p:spPr>
          <a:xfrm rot="886964">
            <a:off x="2832168" y="1516635"/>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5"/>
          <p:cNvSpPr/>
          <p:nvPr/>
        </p:nvSpPr>
        <p:spPr>
          <a:xfrm rot="886964">
            <a:off x="2152454" y="1138928"/>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5"/>
          <p:cNvSpPr/>
          <p:nvPr/>
        </p:nvSpPr>
        <p:spPr>
          <a:xfrm rot="886964">
            <a:off x="2334618" y="1186816"/>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5"/>
          <p:cNvSpPr/>
          <p:nvPr/>
        </p:nvSpPr>
        <p:spPr>
          <a:xfrm rot="886964">
            <a:off x="2516782" y="1234711"/>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5"/>
          <p:cNvSpPr/>
          <p:nvPr/>
        </p:nvSpPr>
        <p:spPr>
          <a:xfrm rot="886964">
            <a:off x="2698940" y="1282590"/>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5"/>
          <p:cNvSpPr/>
          <p:nvPr/>
        </p:nvSpPr>
        <p:spPr>
          <a:xfrm rot="886964">
            <a:off x="2881104" y="1330485"/>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5"/>
          <p:cNvSpPr/>
          <p:nvPr/>
        </p:nvSpPr>
        <p:spPr>
          <a:xfrm rot="942981">
            <a:off x="5877785" y="2210043"/>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5"/>
          <p:cNvSpPr/>
          <p:nvPr/>
        </p:nvSpPr>
        <p:spPr>
          <a:xfrm rot="942981">
            <a:off x="6059044" y="2261253"/>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5"/>
          <p:cNvSpPr/>
          <p:nvPr/>
        </p:nvSpPr>
        <p:spPr>
          <a:xfrm rot="942981">
            <a:off x="6240302" y="2312470"/>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5"/>
          <p:cNvSpPr/>
          <p:nvPr/>
        </p:nvSpPr>
        <p:spPr>
          <a:xfrm rot="942981">
            <a:off x="6421554" y="2363671"/>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5"/>
          <p:cNvSpPr/>
          <p:nvPr/>
        </p:nvSpPr>
        <p:spPr>
          <a:xfrm rot="942981">
            <a:off x="6602812" y="2414888"/>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5"/>
          <p:cNvSpPr/>
          <p:nvPr/>
        </p:nvSpPr>
        <p:spPr>
          <a:xfrm rot="942981">
            <a:off x="5930116" y="2024818"/>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5"/>
          <p:cNvSpPr/>
          <p:nvPr/>
        </p:nvSpPr>
        <p:spPr>
          <a:xfrm rot="942981">
            <a:off x="6111374" y="2076028"/>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5"/>
          <p:cNvSpPr/>
          <p:nvPr/>
        </p:nvSpPr>
        <p:spPr>
          <a:xfrm rot="942981">
            <a:off x="6292632" y="2127245"/>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5"/>
          <p:cNvSpPr/>
          <p:nvPr/>
        </p:nvSpPr>
        <p:spPr>
          <a:xfrm rot="942981">
            <a:off x="6473884" y="2178446"/>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5"/>
          <p:cNvSpPr/>
          <p:nvPr/>
        </p:nvSpPr>
        <p:spPr>
          <a:xfrm rot="942981">
            <a:off x="6655142" y="2229664"/>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5"/>
          <p:cNvSpPr/>
          <p:nvPr/>
        </p:nvSpPr>
        <p:spPr>
          <a:xfrm rot="942981">
            <a:off x="5989628" y="1829671"/>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5"/>
          <p:cNvSpPr/>
          <p:nvPr/>
        </p:nvSpPr>
        <p:spPr>
          <a:xfrm rot="942981">
            <a:off x="6170887" y="1880881"/>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5"/>
          <p:cNvSpPr/>
          <p:nvPr/>
        </p:nvSpPr>
        <p:spPr>
          <a:xfrm rot="942981">
            <a:off x="6352145" y="1932099"/>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5"/>
          <p:cNvSpPr/>
          <p:nvPr/>
        </p:nvSpPr>
        <p:spPr>
          <a:xfrm rot="942981">
            <a:off x="6533397" y="1983300"/>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35"/>
          <p:cNvSpPr/>
          <p:nvPr/>
        </p:nvSpPr>
        <p:spPr>
          <a:xfrm rot="942981">
            <a:off x="6714655" y="2034517"/>
            <a:ext cx="134010" cy="13401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Let’s flip it: the demand increases from 10 to 15</a:t>
            </a:r>
            <a:endParaRPr b="1" sz="2600">
              <a:solidFill>
                <a:srgbClr val="242E30"/>
              </a:solidFill>
              <a:latin typeface="Inter"/>
              <a:ea typeface="Inter"/>
              <a:cs typeface="Inter"/>
              <a:sym typeface="Inter"/>
            </a:endParaRPr>
          </a:p>
          <a:p>
            <a:pPr indent="0" lvl="0" marL="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More demand, but relatively little supply. There is opportunity here!</a:t>
            </a:r>
            <a:endParaRPr b="1" sz="2600">
              <a:solidFill>
                <a:srgbClr val="242E30"/>
              </a:solidFill>
              <a:latin typeface="Inter"/>
              <a:ea typeface="Inter"/>
              <a:cs typeface="Inter"/>
              <a:sym typeface="Inter"/>
            </a:endParaRPr>
          </a:p>
        </p:txBody>
      </p:sp>
      <p:sp>
        <p:nvSpPr>
          <p:cNvPr id="419" name="Google Shape;419;p36"/>
          <p:cNvSpPr txBox="1"/>
          <p:nvPr/>
        </p:nvSpPr>
        <p:spPr>
          <a:xfrm rot="-887092">
            <a:off x="1723889" y="2596685"/>
            <a:ext cx="1080370" cy="21539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Demand: 15</a:t>
            </a:r>
            <a:endParaRPr b="1" i="0" sz="1400" u="none" cap="none" strike="noStrike">
              <a:solidFill>
                <a:srgbClr val="242E30"/>
              </a:solidFill>
              <a:latin typeface="Inter"/>
              <a:ea typeface="Inter"/>
              <a:cs typeface="Inter"/>
              <a:sym typeface="Inter"/>
            </a:endParaRPr>
          </a:p>
        </p:txBody>
      </p:sp>
      <p:sp>
        <p:nvSpPr>
          <p:cNvPr id="420" name="Google Shape;420;p36"/>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GB"/>
              <a:t>‹#›</a:t>
            </a:fld>
            <a:r>
              <a:rPr lang="en-GB"/>
              <a:t>  |  </a:t>
            </a:r>
            <a:endParaRPr b="1"/>
          </a:p>
        </p:txBody>
      </p:sp>
      <p:sp>
        <p:nvSpPr>
          <p:cNvPr id="421" name="Google Shape;421;p36"/>
          <p:cNvSpPr txBox="1"/>
          <p:nvPr/>
        </p:nvSpPr>
        <p:spPr>
          <a:xfrm rot="-920413">
            <a:off x="5410663" y="1667166"/>
            <a:ext cx="1080703" cy="2155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GB">
                <a:solidFill>
                  <a:srgbClr val="242E30"/>
                </a:solidFill>
                <a:latin typeface="Inter"/>
                <a:ea typeface="Inter"/>
                <a:cs typeface="Inter"/>
                <a:sym typeface="Inter"/>
              </a:rPr>
              <a:t>Supply: 10</a:t>
            </a:r>
            <a:endParaRPr b="1" i="0" sz="1400" u="none" cap="none" strike="noStrike">
              <a:solidFill>
                <a:srgbClr val="242E30"/>
              </a:solidFill>
              <a:latin typeface="Inter"/>
              <a:ea typeface="Inter"/>
              <a:cs typeface="Inter"/>
              <a:sym typeface="Inter"/>
            </a:endParaRPr>
          </a:p>
        </p:txBody>
      </p:sp>
      <p:cxnSp>
        <p:nvCxnSpPr>
          <p:cNvPr id="422" name="Google Shape;422;p36"/>
          <p:cNvCxnSpPr/>
          <p:nvPr/>
        </p:nvCxnSpPr>
        <p:spPr>
          <a:xfrm flipH="1" rot="10800000">
            <a:off x="1833875" y="1826328"/>
            <a:ext cx="4772700" cy="127890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36"/>
          <p:cNvSpPr/>
          <p:nvPr/>
        </p:nvSpPr>
        <p:spPr>
          <a:xfrm>
            <a:off x="3731525" y="2456238"/>
            <a:ext cx="1275900" cy="127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t>15/10=</a:t>
            </a:r>
            <a:endParaRPr sz="1500"/>
          </a:p>
          <a:p>
            <a:pPr indent="0" lvl="0" marL="0" rtl="0" algn="ctr">
              <a:spcBef>
                <a:spcPts val="0"/>
              </a:spcBef>
              <a:spcAft>
                <a:spcPts val="0"/>
              </a:spcAft>
              <a:buNone/>
            </a:pPr>
            <a:r>
              <a:rPr lang="en-GB" sz="3200"/>
              <a:t>1.5</a:t>
            </a:r>
            <a:endParaRPr sz="3200"/>
          </a:p>
        </p:txBody>
      </p:sp>
      <p:sp>
        <p:nvSpPr>
          <p:cNvPr id="424" name="Google Shape;424;p36"/>
          <p:cNvSpPr/>
          <p:nvPr/>
        </p:nvSpPr>
        <p:spPr>
          <a:xfrm rot="-886964">
            <a:off x="1741569" y="2564789"/>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6"/>
          <p:cNvSpPr/>
          <p:nvPr/>
        </p:nvSpPr>
        <p:spPr>
          <a:xfrm rot="-886964">
            <a:off x="1923672" y="2516669"/>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6"/>
          <p:cNvSpPr/>
          <p:nvPr/>
        </p:nvSpPr>
        <p:spPr>
          <a:xfrm rot="-886964">
            <a:off x="2105778" y="2468555"/>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6"/>
          <p:cNvSpPr/>
          <p:nvPr/>
        </p:nvSpPr>
        <p:spPr>
          <a:xfrm rot="-886964">
            <a:off x="2287871" y="2420430"/>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6"/>
          <p:cNvSpPr/>
          <p:nvPr/>
        </p:nvSpPr>
        <p:spPr>
          <a:xfrm rot="-886964">
            <a:off x="2469978" y="2372316"/>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6"/>
          <p:cNvSpPr/>
          <p:nvPr/>
        </p:nvSpPr>
        <p:spPr>
          <a:xfrm rot="-886964">
            <a:off x="1692396" y="2378701"/>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36"/>
          <p:cNvSpPr/>
          <p:nvPr/>
        </p:nvSpPr>
        <p:spPr>
          <a:xfrm rot="-886964">
            <a:off x="1874499" y="2330581"/>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6"/>
          <p:cNvSpPr/>
          <p:nvPr/>
        </p:nvSpPr>
        <p:spPr>
          <a:xfrm rot="-886964">
            <a:off x="2056605" y="2282467"/>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36"/>
          <p:cNvSpPr/>
          <p:nvPr/>
        </p:nvSpPr>
        <p:spPr>
          <a:xfrm rot="-886964">
            <a:off x="2238698" y="2234342"/>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36"/>
          <p:cNvSpPr/>
          <p:nvPr/>
        </p:nvSpPr>
        <p:spPr>
          <a:xfrm rot="-886964">
            <a:off x="2420805" y="2186229"/>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36"/>
          <p:cNvSpPr/>
          <p:nvPr/>
        </p:nvSpPr>
        <p:spPr>
          <a:xfrm rot="-918681">
            <a:off x="5471280" y="1627794"/>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6"/>
          <p:cNvSpPr/>
          <p:nvPr/>
        </p:nvSpPr>
        <p:spPr>
          <a:xfrm rot="-918681">
            <a:off x="5652920" y="1577951"/>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36"/>
          <p:cNvSpPr/>
          <p:nvPr/>
        </p:nvSpPr>
        <p:spPr>
          <a:xfrm rot="-918681">
            <a:off x="5834562" y="1528115"/>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36"/>
          <p:cNvSpPr/>
          <p:nvPr/>
        </p:nvSpPr>
        <p:spPr>
          <a:xfrm rot="-918681">
            <a:off x="6016191" y="1478268"/>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36"/>
          <p:cNvSpPr/>
          <p:nvPr/>
        </p:nvSpPr>
        <p:spPr>
          <a:xfrm rot="-918681">
            <a:off x="6197834" y="1428432"/>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36"/>
          <p:cNvSpPr/>
          <p:nvPr/>
        </p:nvSpPr>
        <p:spPr>
          <a:xfrm rot="-918681">
            <a:off x="5420347" y="1442180"/>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36"/>
          <p:cNvSpPr/>
          <p:nvPr/>
        </p:nvSpPr>
        <p:spPr>
          <a:xfrm rot="-918681">
            <a:off x="5601986" y="1392338"/>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36"/>
          <p:cNvSpPr/>
          <p:nvPr/>
        </p:nvSpPr>
        <p:spPr>
          <a:xfrm rot="-918681">
            <a:off x="5783629" y="1342501"/>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36"/>
          <p:cNvSpPr/>
          <p:nvPr/>
        </p:nvSpPr>
        <p:spPr>
          <a:xfrm rot="-918681">
            <a:off x="5965258" y="1292654"/>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36"/>
          <p:cNvSpPr/>
          <p:nvPr/>
        </p:nvSpPr>
        <p:spPr>
          <a:xfrm rot="-918681">
            <a:off x="6146900" y="1242818"/>
            <a:ext cx="134058" cy="13405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36"/>
          <p:cNvSpPr/>
          <p:nvPr/>
        </p:nvSpPr>
        <p:spPr>
          <a:xfrm rot="-886964">
            <a:off x="1643217" y="2192589"/>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36"/>
          <p:cNvSpPr/>
          <p:nvPr/>
        </p:nvSpPr>
        <p:spPr>
          <a:xfrm rot="-886964">
            <a:off x="1825320" y="2144469"/>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36"/>
          <p:cNvSpPr/>
          <p:nvPr/>
        </p:nvSpPr>
        <p:spPr>
          <a:xfrm rot="-886964">
            <a:off x="2007426" y="2096355"/>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36"/>
          <p:cNvSpPr/>
          <p:nvPr/>
        </p:nvSpPr>
        <p:spPr>
          <a:xfrm rot="-886964">
            <a:off x="2189519" y="2048231"/>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36"/>
          <p:cNvSpPr/>
          <p:nvPr/>
        </p:nvSpPr>
        <p:spPr>
          <a:xfrm rot="-886964">
            <a:off x="2371625" y="2000117"/>
            <a:ext cx="134037" cy="13403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pic>
        <p:nvPicPr>
          <p:cNvPr id="453" name="Google Shape;453;p37" title="Chart"/>
          <p:cNvPicPr preferRelativeResize="0"/>
          <p:nvPr/>
        </p:nvPicPr>
        <p:blipFill>
          <a:blip r:embed="rId3">
            <a:alphaModFix/>
          </a:blip>
          <a:stretch>
            <a:fillRect/>
          </a:stretch>
        </p:blipFill>
        <p:spPr>
          <a:xfrm>
            <a:off x="348150" y="1341948"/>
            <a:ext cx="5956348" cy="3357806"/>
          </a:xfrm>
          <a:prstGeom prst="rect">
            <a:avLst/>
          </a:prstGeom>
          <a:noFill/>
          <a:ln>
            <a:noFill/>
          </a:ln>
        </p:spPr>
      </p:pic>
      <p:sp>
        <p:nvSpPr>
          <p:cNvPr id="454" name="Google Shape;454;p37"/>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Top 10 store segments by item category (# bags sold), 2019-2021</a:t>
            </a:r>
            <a:endParaRPr>
              <a:solidFill>
                <a:srgbClr val="FFFFFF"/>
              </a:solidFill>
              <a:latin typeface="DM Sans"/>
              <a:ea typeface="DM Sans"/>
              <a:cs typeface="DM Sans"/>
              <a:sym typeface="DM Sans"/>
            </a:endParaRPr>
          </a:p>
        </p:txBody>
      </p:sp>
      <p:sp>
        <p:nvSpPr>
          <p:cNvPr id="455" name="Google Shape;455;p37"/>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FFFFFF"/>
                </a:solidFill>
                <a:latin typeface="DM Sans"/>
                <a:ea typeface="DM Sans"/>
                <a:cs typeface="DM Sans"/>
                <a:sym typeface="DM Sans"/>
              </a:rPr>
              <a:t>The most popular store segments are specialized for distinct item categories</a:t>
            </a:r>
            <a:endParaRPr b="1" sz="2600">
              <a:solidFill>
                <a:srgbClr val="FFFFFF"/>
              </a:solidFill>
              <a:latin typeface="DM Sans"/>
              <a:ea typeface="DM Sans"/>
              <a:cs typeface="DM Sans"/>
              <a:sym typeface="DM Sans"/>
            </a:endParaRPr>
          </a:p>
        </p:txBody>
      </p:sp>
      <p:cxnSp>
        <p:nvCxnSpPr>
          <p:cNvPr id="456" name="Google Shape;456;p37"/>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457" name="Google Shape;457;p37"/>
          <p:cNvSpPr/>
          <p:nvPr/>
        </p:nvSpPr>
        <p:spPr>
          <a:xfrm>
            <a:off x="5063975" y="1679500"/>
            <a:ext cx="3665400" cy="2905200"/>
          </a:xfrm>
          <a:prstGeom prst="round2DiagRect">
            <a:avLst>
              <a:gd fmla="val 4062" name="adj1"/>
              <a:gd fmla="val 4309" name="adj2"/>
            </a:avLst>
          </a:prstGeom>
          <a:solidFill>
            <a:srgbClr val="7EC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chemeClr val="dk1"/>
                </a:solidFill>
                <a:latin typeface="DM Sans"/>
                <a:ea typeface="DM Sans"/>
                <a:cs typeface="DM Sans"/>
                <a:sym typeface="DM Sans"/>
              </a:rPr>
              <a:t>· Meals</a:t>
            </a:r>
            <a:r>
              <a:rPr lang="en-GB" sz="1300">
                <a:solidFill>
                  <a:schemeClr val="dk1"/>
                </a:solidFill>
                <a:latin typeface="DM Sans"/>
                <a:ea typeface="DM Sans"/>
                <a:cs typeface="DM Sans"/>
                <a:sym typeface="DM Sans"/>
              </a:rPr>
              <a:t> are sold by most stores. Specialized segments are takeaway restaurants (95%), traditional restaurants (95%) and buffet (99%)</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b="1" lang="en-GB" sz="1300">
                <a:solidFill>
                  <a:schemeClr val="dk1"/>
                </a:solidFill>
                <a:latin typeface="DM Sans"/>
                <a:ea typeface="DM Sans"/>
                <a:cs typeface="DM Sans"/>
                <a:sym typeface="DM Sans"/>
              </a:rPr>
              <a:t>· Baked goods</a:t>
            </a:r>
            <a:r>
              <a:rPr lang="en-GB" sz="1300">
                <a:solidFill>
                  <a:schemeClr val="dk1"/>
                </a:solidFill>
                <a:latin typeface="DM Sans"/>
                <a:ea typeface="DM Sans"/>
                <a:cs typeface="DM Sans"/>
                <a:sym typeface="DM Sans"/>
              </a:rPr>
              <a:t> are mostly sold by bakeries (78%), cafeterias (68%) and pastry (76%).</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b="1" lang="en-GB" sz="1300">
                <a:solidFill>
                  <a:schemeClr val="dk1"/>
                </a:solidFill>
                <a:latin typeface="DM Sans"/>
                <a:ea typeface="DM Sans"/>
                <a:cs typeface="DM Sans"/>
                <a:sym typeface="DM Sans"/>
              </a:rPr>
              <a:t>· Groceries</a:t>
            </a:r>
            <a:r>
              <a:rPr lang="en-GB" sz="1300">
                <a:solidFill>
                  <a:schemeClr val="dk1"/>
                </a:solidFill>
                <a:latin typeface="DM Sans"/>
                <a:ea typeface="DM Sans"/>
                <a:cs typeface="DM Sans"/>
                <a:sym typeface="DM Sans"/>
              </a:rPr>
              <a:t> are mostly sold by supermarket medium (74%), supermarket small (57%) and supermarket big (71%) and fruit &amp; vegetable stores (65%).</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b="1" lang="en-GB" sz="1300">
                <a:solidFill>
                  <a:schemeClr val="dk1"/>
                </a:solidFill>
                <a:latin typeface="DM Sans"/>
                <a:ea typeface="DM Sans"/>
                <a:cs typeface="DM Sans"/>
                <a:sym typeface="DM Sans"/>
              </a:rPr>
              <a:t>· </a:t>
            </a:r>
            <a:r>
              <a:rPr lang="en-GB" sz="1300">
                <a:solidFill>
                  <a:schemeClr val="dk1"/>
                </a:solidFill>
                <a:latin typeface="DM Sans"/>
                <a:ea typeface="DM Sans"/>
                <a:cs typeface="DM Sans"/>
                <a:sym typeface="DM Sans"/>
              </a:rPr>
              <a:t>Supermarkets Medium and Small sell quite a share of </a:t>
            </a:r>
            <a:r>
              <a:rPr b="1" lang="en-GB" sz="1300">
                <a:solidFill>
                  <a:schemeClr val="dk1"/>
                </a:solidFill>
                <a:latin typeface="DM Sans"/>
                <a:ea typeface="DM Sans"/>
                <a:cs typeface="DM Sans"/>
                <a:sym typeface="DM Sans"/>
              </a:rPr>
              <a:t>Other item categories</a:t>
            </a:r>
            <a:r>
              <a:rPr lang="en-GB" sz="1300">
                <a:solidFill>
                  <a:schemeClr val="dk1"/>
                </a:solidFill>
                <a:latin typeface="DM Sans"/>
                <a:ea typeface="DM Sans"/>
                <a:cs typeface="DM Sans"/>
                <a:sym typeface="DM Sans"/>
              </a:rPr>
              <a:t> (16% and 21%). Further analysis can reveal details on these items.</a:t>
            </a:r>
            <a:endParaRPr sz="1300">
              <a:solidFill>
                <a:schemeClr val="dk1"/>
              </a:solidFill>
              <a:latin typeface="DM Sans"/>
              <a:ea typeface="DM Sans"/>
              <a:cs typeface="DM Sans"/>
              <a:sym typeface="DM Sans"/>
            </a:endParaRPr>
          </a:p>
        </p:txBody>
      </p:sp>
      <p:sp>
        <p:nvSpPr>
          <p:cNvPr id="458" name="Google Shape;458;p37"/>
          <p:cNvSpPr txBox="1"/>
          <p:nvPr/>
        </p:nvSpPr>
        <p:spPr>
          <a:xfrm>
            <a:off x="2619750" y="1617150"/>
            <a:ext cx="1808100" cy="2967600"/>
          </a:xfrm>
          <a:prstGeom prst="rect">
            <a:avLst/>
          </a:prstGeom>
          <a:noFill/>
          <a:ln>
            <a:noFill/>
          </a:ln>
        </p:spPr>
        <p:txBody>
          <a:bodyPr anchorCtr="0" anchor="t" bIns="91425" lIns="0" spcFirstLastPara="1" rIns="91425" wrap="square" tIns="91425">
            <a:spAutoFit/>
          </a:bodyPr>
          <a:lstStyle/>
          <a:p>
            <a:pPr indent="0" lvl="0" marL="0" rtl="0" algn="l">
              <a:lnSpc>
                <a:spcPct val="240000"/>
              </a:lnSpc>
              <a:spcBef>
                <a:spcPts val="0"/>
              </a:spcBef>
              <a:spcAft>
                <a:spcPts val="0"/>
              </a:spcAft>
              <a:buNone/>
            </a:pPr>
            <a:r>
              <a:rPr lang="en-GB" sz="800">
                <a:latin typeface="DM Sans"/>
                <a:ea typeface="DM Sans"/>
                <a:cs typeface="DM Sans"/>
                <a:sym typeface="DM Sans"/>
              </a:rPr>
              <a:t>    21%		78%</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10%	           74% 	      </a:t>
            </a:r>
            <a:r>
              <a:rPr lang="en-GB" sz="800">
                <a:solidFill>
                  <a:srgbClr val="FFFFFF"/>
                </a:solidFill>
                <a:latin typeface="DM Sans"/>
                <a:ea typeface="DM Sans"/>
                <a:cs typeface="DM Sans"/>
                <a:sym typeface="DM Sans"/>
              </a:rPr>
              <a:t>16%</a:t>
            </a:r>
            <a:endParaRPr sz="800">
              <a:solidFill>
                <a:srgbClr val="FFFFFF"/>
              </a:solidFill>
              <a:latin typeface="DM Sans"/>
              <a:ea typeface="DM Sans"/>
              <a:cs typeface="DM Sans"/>
              <a:sym typeface="DM Sans"/>
            </a:endParaRPr>
          </a:p>
          <a:p>
            <a:pPr indent="0" lvl="0" marL="457200" rtl="0" algn="l">
              <a:lnSpc>
                <a:spcPct val="240000"/>
              </a:lnSpc>
              <a:spcBef>
                <a:spcPts val="0"/>
              </a:spcBef>
              <a:spcAft>
                <a:spcPts val="0"/>
              </a:spcAft>
              <a:buNone/>
            </a:pPr>
            <a:r>
              <a:rPr lang="en-GB" sz="800">
                <a:latin typeface="DM Sans"/>
                <a:ea typeface="DM Sans"/>
                <a:cs typeface="DM Sans"/>
                <a:sym typeface="DM Sans"/>
              </a:rPr>
              <a:t>            95%</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31%		65%</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28%		68%</a:t>
            </a:r>
            <a:endParaRPr sz="800">
              <a:latin typeface="DM Sans"/>
              <a:ea typeface="DM Sans"/>
              <a:cs typeface="DM Sans"/>
              <a:sym typeface="DM Sans"/>
            </a:endParaRPr>
          </a:p>
          <a:p>
            <a:pPr indent="457200" lvl="0" marL="0" rtl="0" algn="l">
              <a:lnSpc>
                <a:spcPct val="240000"/>
              </a:lnSpc>
              <a:spcBef>
                <a:spcPts val="0"/>
              </a:spcBef>
              <a:spcAft>
                <a:spcPts val="0"/>
              </a:spcAft>
              <a:buNone/>
            </a:pPr>
            <a:r>
              <a:rPr lang="en-GB" sz="800">
                <a:latin typeface="DM Sans"/>
                <a:ea typeface="DM Sans"/>
                <a:cs typeface="DM Sans"/>
                <a:sym typeface="DM Sans"/>
              </a:rPr>
              <a:t>        95%</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22%	            57%       	    </a:t>
            </a:r>
            <a:r>
              <a:rPr lang="en-GB" sz="800">
                <a:solidFill>
                  <a:srgbClr val="FFFFFF"/>
                </a:solidFill>
                <a:latin typeface="DM Sans"/>
                <a:ea typeface="DM Sans"/>
                <a:cs typeface="DM Sans"/>
                <a:sym typeface="DM Sans"/>
              </a:rPr>
              <a:t>21%</a:t>
            </a:r>
            <a:endParaRPr sz="800">
              <a:solidFill>
                <a:srgbClr val="FFFFFF"/>
              </a:solidFill>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99%</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23%		  76%</a:t>
            </a:r>
            <a:endParaRPr sz="800">
              <a:latin typeface="DM Sans"/>
              <a:ea typeface="DM Sans"/>
              <a:cs typeface="DM Sans"/>
              <a:sym typeface="DM Sans"/>
            </a:endParaRPr>
          </a:p>
          <a:p>
            <a:pPr indent="0" lvl="0" marL="0" rtl="0" algn="l">
              <a:lnSpc>
                <a:spcPct val="240000"/>
              </a:lnSpc>
              <a:spcBef>
                <a:spcPts val="0"/>
              </a:spcBef>
              <a:spcAft>
                <a:spcPts val="0"/>
              </a:spcAft>
              <a:buNone/>
            </a:pPr>
            <a:r>
              <a:rPr lang="en-GB" sz="800">
                <a:latin typeface="DM Sans"/>
                <a:ea typeface="DM Sans"/>
                <a:cs typeface="DM Sans"/>
                <a:sym typeface="DM Sans"/>
              </a:rPr>
              <a:t>      29%		     71%</a:t>
            </a:r>
            <a:endParaRPr sz="800">
              <a:latin typeface="DM Sans"/>
              <a:ea typeface="DM Sans"/>
              <a:cs typeface="DM Sans"/>
              <a:sym typeface="DM Sans"/>
            </a:endParaRPr>
          </a:p>
        </p:txBody>
      </p:sp>
      <p:sp>
        <p:nvSpPr>
          <p:cNvPr id="459" name="Google Shape;459;p37"/>
          <p:cNvSpPr txBox="1"/>
          <p:nvPr>
            <p:ph idx="12" type="sldNum"/>
          </p:nvPr>
        </p:nvSpPr>
        <p:spPr>
          <a:xfrm>
            <a:off x="457175" y="4737075"/>
            <a:ext cx="82722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GB" sz="800">
                <a:solidFill>
                  <a:srgbClr val="FFFFFF"/>
                </a:solidFill>
              </a:rPr>
              <a:t>‹#›</a:t>
            </a:fld>
            <a:r>
              <a:rPr lang="en-GB" sz="800">
                <a:solidFill>
                  <a:srgbClr val="FFFFFF"/>
                </a:solidFill>
              </a:rPr>
              <a:t>  | Based on supply and demand data over 2019 until 2021.. Supplier types and therefore priorities may change quickly depending on changes in supply and demand</a:t>
            </a:r>
            <a:endParaRPr sz="800">
              <a:solidFill>
                <a:srgbClr val="FFFFFF"/>
              </a:solidFill>
            </a:endParaRPr>
          </a:p>
          <a:p>
            <a:pPr indent="0" lvl="0" marL="0" rtl="0" algn="l">
              <a:spcBef>
                <a:spcPts val="0"/>
              </a:spcBef>
              <a:spcAft>
                <a:spcPts val="0"/>
              </a:spcAft>
              <a:buClr>
                <a:srgbClr val="000000"/>
              </a:buClr>
              <a:buSzPts val="600"/>
              <a:buFont typeface="Arial"/>
              <a:buNone/>
            </a:pPr>
            <a:r>
              <a:t/>
            </a:r>
            <a:endParaRPr sz="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463" name="Shape 463"/>
        <p:cNvGrpSpPr/>
        <p:nvPr/>
      </p:nvGrpSpPr>
      <p:grpSpPr>
        <a:xfrm>
          <a:off x="0" y="0"/>
          <a:ext cx="0" cy="0"/>
          <a:chOff x="0" y="0"/>
          <a:chExt cx="0" cy="0"/>
        </a:xfrm>
      </p:grpSpPr>
      <p:grpSp>
        <p:nvGrpSpPr>
          <p:cNvPr id="464" name="Google Shape;464;p38"/>
          <p:cNvGrpSpPr/>
          <p:nvPr/>
        </p:nvGrpSpPr>
        <p:grpSpPr>
          <a:xfrm>
            <a:off x="713891" y="2975959"/>
            <a:ext cx="1498200" cy="1499100"/>
            <a:chOff x="710841" y="1486259"/>
            <a:chExt cx="1498200" cy="1499100"/>
          </a:xfrm>
        </p:grpSpPr>
        <p:sp>
          <p:nvSpPr>
            <p:cNvPr id="465" name="Google Shape;465;p38"/>
            <p:cNvSpPr/>
            <p:nvPr/>
          </p:nvSpPr>
          <p:spPr>
            <a:xfrm>
              <a:off x="710841" y="1486259"/>
              <a:ext cx="1498200" cy="1499100"/>
            </a:xfrm>
            <a:prstGeom prst="rect">
              <a:avLst/>
            </a:prstGeom>
            <a:solidFill>
              <a:srgbClr val="FFFBA3">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466" name="Google Shape;466;p38"/>
            <p:cNvSpPr/>
            <p:nvPr/>
          </p:nvSpPr>
          <p:spPr>
            <a:xfrm>
              <a:off x="1106891" y="1894524"/>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grpSp>
      <p:grpSp>
        <p:nvGrpSpPr>
          <p:cNvPr id="467" name="Google Shape;467;p38"/>
          <p:cNvGrpSpPr/>
          <p:nvPr/>
        </p:nvGrpSpPr>
        <p:grpSpPr>
          <a:xfrm>
            <a:off x="697624" y="1486250"/>
            <a:ext cx="1498200" cy="1499100"/>
            <a:chOff x="710841" y="2987825"/>
            <a:chExt cx="1498200" cy="1499100"/>
          </a:xfrm>
        </p:grpSpPr>
        <p:sp>
          <p:nvSpPr>
            <p:cNvPr id="468" name="Google Shape;468;p38"/>
            <p:cNvSpPr/>
            <p:nvPr/>
          </p:nvSpPr>
          <p:spPr>
            <a:xfrm>
              <a:off x="710841" y="2987825"/>
              <a:ext cx="1498200" cy="1499100"/>
            </a:xfrm>
            <a:prstGeom prst="rect">
              <a:avLst/>
            </a:prstGeom>
            <a:solidFill>
              <a:srgbClr val="FF7B75">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469" name="Google Shape;469;p38"/>
            <p:cNvSpPr/>
            <p:nvPr/>
          </p:nvSpPr>
          <p:spPr>
            <a:xfrm>
              <a:off x="1106891" y="3420137"/>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4</a:t>
              </a:r>
              <a:endParaRPr i="0" sz="2500" u="none" cap="none" strike="noStrike">
                <a:solidFill>
                  <a:schemeClr val="dk1"/>
                </a:solidFill>
                <a:latin typeface="Titan One"/>
                <a:ea typeface="Titan One"/>
                <a:cs typeface="Titan One"/>
                <a:sym typeface="Titan One"/>
              </a:endParaRPr>
            </a:p>
          </p:txBody>
        </p:sp>
      </p:grpSp>
      <p:sp>
        <p:nvSpPr>
          <p:cNvPr id="470" name="Google Shape;470;p38"/>
          <p:cNvSpPr/>
          <p:nvPr/>
        </p:nvSpPr>
        <p:spPr>
          <a:xfrm>
            <a:off x="2213066" y="2975957"/>
            <a:ext cx="1498200" cy="1499100"/>
          </a:xfrm>
          <a:prstGeom prst="rect">
            <a:avLst/>
          </a:prstGeom>
          <a:solidFill>
            <a:srgbClr val="7EC39B">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471" name="Google Shape;471;p38"/>
          <p:cNvSpPr/>
          <p:nvPr/>
        </p:nvSpPr>
        <p:spPr>
          <a:xfrm>
            <a:off x="2213066" y="1477188"/>
            <a:ext cx="1498200" cy="1499100"/>
          </a:xfrm>
          <a:prstGeom prst="rect">
            <a:avLst/>
          </a:prstGeom>
          <a:solidFill>
            <a:srgbClr val="FFFF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472" name="Google Shape;472;p38"/>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Prioritizing strategic partnerships</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The order in which Sales reps can plan their time and effort</a:t>
            </a:r>
            <a:endParaRPr sz="2000">
              <a:solidFill>
                <a:srgbClr val="FFFFFF"/>
              </a:solidFill>
              <a:latin typeface="DM Sans"/>
              <a:ea typeface="DM Sans"/>
              <a:cs typeface="DM Sans"/>
              <a:sym typeface="DM Sans"/>
            </a:endParaRPr>
          </a:p>
        </p:txBody>
      </p:sp>
      <p:sp>
        <p:nvSpPr>
          <p:cNvPr id="473" name="Google Shape;473;p38"/>
          <p:cNvSpPr txBox="1"/>
          <p:nvPr/>
        </p:nvSpPr>
        <p:spPr>
          <a:xfrm>
            <a:off x="2588895" y="4556650"/>
            <a:ext cx="1117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High Demand</a:t>
            </a:r>
            <a:endParaRPr i="0" sz="1400" u="none" cap="none" strike="noStrike">
              <a:solidFill>
                <a:srgbClr val="FFFFFF"/>
              </a:solidFill>
              <a:latin typeface="DM Sans"/>
              <a:ea typeface="DM Sans"/>
              <a:cs typeface="DM Sans"/>
              <a:sym typeface="DM Sans"/>
            </a:endParaRPr>
          </a:p>
        </p:txBody>
      </p:sp>
      <p:sp>
        <p:nvSpPr>
          <p:cNvPr id="474" name="Google Shape;474;p38"/>
          <p:cNvSpPr txBox="1"/>
          <p:nvPr/>
        </p:nvSpPr>
        <p:spPr>
          <a:xfrm>
            <a:off x="713891" y="4556650"/>
            <a:ext cx="1117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Low Demand</a:t>
            </a:r>
            <a:endParaRPr sz="1000">
              <a:solidFill>
                <a:srgbClr val="FFFFFF"/>
              </a:solidFill>
              <a:latin typeface="DM Sans"/>
              <a:ea typeface="DM Sans"/>
              <a:cs typeface="DM Sans"/>
              <a:sym typeface="DM Sans"/>
            </a:endParaRPr>
          </a:p>
        </p:txBody>
      </p:sp>
      <p:sp>
        <p:nvSpPr>
          <p:cNvPr id="475" name="Google Shape;475;p38"/>
          <p:cNvSpPr/>
          <p:nvPr/>
        </p:nvSpPr>
        <p:spPr>
          <a:xfrm>
            <a:off x="2632466" y="3413099"/>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476" name="Google Shape;476;p38"/>
          <p:cNvSpPr/>
          <p:nvPr/>
        </p:nvSpPr>
        <p:spPr>
          <a:xfrm>
            <a:off x="2632466" y="1887487"/>
            <a:ext cx="659400" cy="6486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cxnSp>
        <p:nvCxnSpPr>
          <p:cNvPr id="477" name="Google Shape;477;p38"/>
          <p:cNvCxnSpPr>
            <a:stCxn id="474" idx="3"/>
            <a:endCxn id="473" idx="1"/>
          </p:cNvCxnSpPr>
          <p:nvPr/>
        </p:nvCxnSpPr>
        <p:spPr>
          <a:xfrm>
            <a:off x="1831691" y="4664350"/>
            <a:ext cx="757200" cy="0"/>
          </a:xfrm>
          <a:prstGeom prst="straightConnector1">
            <a:avLst/>
          </a:prstGeom>
          <a:noFill/>
          <a:ln cap="flat" cmpd="sng" w="9525">
            <a:solidFill>
              <a:srgbClr val="FFFFFF"/>
            </a:solidFill>
            <a:prstDash val="solid"/>
            <a:round/>
            <a:headEnd len="med" w="med" type="triangle"/>
            <a:tailEnd len="med" w="med" type="triangle"/>
          </a:ln>
        </p:spPr>
      </p:cxnSp>
      <p:sp>
        <p:nvSpPr>
          <p:cNvPr id="478" name="Google Shape;478;p38"/>
          <p:cNvSpPr txBox="1"/>
          <p:nvPr/>
        </p:nvSpPr>
        <p:spPr>
          <a:xfrm rot="-5400000">
            <a:off x="-42634" y="1964552"/>
            <a:ext cx="11901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High Supply</a:t>
            </a:r>
            <a:endParaRPr i="0" sz="1400" u="none" cap="none" strike="noStrike">
              <a:solidFill>
                <a:srgbClr val="FFFFFF"/>
              </a:solidFill>
              <a:latin typeface="DM Sans"/>
              <a:ea typeface="DM Sans"/>
              <a:cs typeface="DM Sans"/>
              <a:sym typeface="DM Sans"/>
            </a:endParaRPr>
          </a:p>
        </p:txBody>
      </p:sp>
      <p:sp>
        <p:nvSpPr>
          <p:cNvPr id="479" name="Google Shape;479;p38"/>
          <p:cNvSpPr txBox="1"/>
          <p:nvPr/>
        </p:nvSpPr>
        <p:spPr>
          <a:xfrm rot="-5400000">
            <a:off x="-42634" y="3772300"/>
            <a:ext cx="11901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Low Supply</a:t>
            </a:r>
            <a:endParaRPr sz="1000">
              <a:solidFill>
                <a:srgbClr val="FFFFFF"/>
              </a:solidFill>
              <a:latin typeface="DM Sans"/>
              <a:ea typeface="DM Sans"/>
              <a:cs typeface="DM Sans"/>
              <a:sym typeface="DM Sans"/>
            </a:endParaRPr>
          </a:p>
        </p:txBody>
      </p:sp>
      <p:cxnSp>
        <p:nvCxnSpPr>
          <p:cNvPr id="480" name="Google Shape;480;p38"/>
          <p:cNvCxnSpPr>
            <a:stCxn id="479" idx="3"/>
            <a:endCxn id="478" idx="1"/>
          </p:cNvCxnSpPr>
          <p:nvPr/>
        </p:nvCxnSpPr>
        <p:spPr>
          <a:xfrm rot="10800000">
            <a:off x="552416" y="2667250"/>
            <a:ext cx="0" cy="617700"/>
          </a:xfrm>
          <a:prstGeom prst="straightConnector1">
            <a:avLst/>
          </a:prstGeom>
          <a:noFill/>
          <a:ln cap="flat" cmpd="sng" w="9525">
            <a:solidFill>
              <a:srgbClr val="FFFFFF"/>
            </a:solidFill>
            <a:prstDash val="solid"/>
            <a:round/>
            <a:headEnd len="med" w="med" type="triangle"/>
            <a:tailEnd len="med" w="med" type="triangle"/>
          </a:ln>
        </p:spPr>
      </p:cxnSp>
      <p:sp>
        <p:nvSpPr>
          <p:cNvPr id="481" name="Google Shape;481;p38"/>
          <p:cNvSpPr/>
          <p:nvPr/>
        </p:nvSpPr>
        <p:spPr>
          <a:xfrm>
            <a:off x="4633950" y="1486250"/>
            <a:ext cx="4525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DM Sans"/>
                <a:ea typeface="DM Sans"/>
                <a:cs typeface="DM Sans"/>
                <a:sym typeface="DM Sans"/>
              </a:rPr>
              <a:t>High demand, low supply</a:t>
            </a:r>
            <a:endParaRPr b="1" sz="1300">
              <a:solidFill>
                <a:srgbClr val="FFFFFF"/>
              </a:solidFill>
              <a:latin typeface="DM Sans"/>
              <a:ea typeface="DM Sans"/>
              <a:cs typeface="DM Sans"/>
              <a:sym typeface="DM Sans"/>
            </a:endParaRPr>
          </a:p>
          <a:p>
            <a:pPr indent="0" lvl="0" marL="0" rtl="0" algn="l">
              <a:spcBef>
                <a:spcPts val="0"/>
              </a:spcBef>
              <a:spcAft>
                <a:spcPts val="0"/>
              </a:spcAft>
              <a:buNone/>
            </a:pPr>
            <a:r>
              <a:rPr lang="en-GB" sz="1300">
                <a:solidFill>
                  <a:srgbClr val="FFFFFF"/>
                </a:solidFill>
                <a:latin typeface="DM Sans"/>
                <a:ea typeface="DM Sans"/>
                <a:cs typeface="DM Sans"/>
                <a:sym typeface="DM Sans"/>
              </a:rPr>
              <a:t>Indication of strong demand relative to the supply. Prioritize these type of suppliers.</a:t>
            </a:r>
            <a:endParaRPr sz="1300">
              <a:solidFill>
                <a:srgbClr val="FFFFFF"/>
              </a:solidFill>
              <a:latin typeface="DM Sans"/>
              <a:ea typeface="DM Sans"/>
              <a:cs typeface="DM Sans"/>
              <a:sym typeface="DM Sans"/>
            </a:endParaRPr>
          </a:p>
        </p:txBody>
      </p:sp>
      <p:sp>
        <p:nvSpPr>
          <p:cNvPr id="482" name="Google Shape;482;p38"/>
          <p:cNvSpPr/>
          <p:nvPr/>
        </p:nvSpPr>
        <p:spPr>
          <a:xfrm>
            <a:off x="4633950" y="2276025"/>
            <a:ext cx="4525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DM Sans"/>
                <a:ea typeface="DM Sans"/>
                <a:cs typeface="DM Sans"/>
                <a:sym typeface="DM Sans"/>
              </a:rPr>
              <a:t>High demand, high supply</a:t>
            </a:r>
            <a:br>
              <a:rPr b="1" lang="en-GB" sz="1300">
                <a:solidFill>
                  <a:srgbClr val="FFFFFF"/>
                </a:solidFill>
                <a:latin typeface="DM Sans"/>
                <a:ea typeface="DM Sans"/>
                <a:cs typeface="DM Sans"/>
                <a:sym typeface="DM Sans"/>
              </a:rPr>
            </a:br>
            <a:r>
              <a:rPr lang="en-GB" sz="1300">
                <a:solidFill>
                  <a:srgbClr val="FFFFFF"/>
                </a:solidFill>
                <a:latin typeface="DM Sans"/>
                <a:ea typeface="DM Sans"/>
                <a:cs typeface="DM Sans"/>
                <a:sym typeface="DM Sans"/>
              </a:rPr>
              <a:t>This suggests a potentially competitive market. Opportunity might lie in differentiation.</a:t>
            </a:r>
            <a:endParaRPr sz="1300">
              <a:solidFill>
                <a:srgbClr val="FFFFFF"/>
              </a:solidFill>
              <a:latin typeface="DM Sans"/>
              <a:ea typeface="DM Sans"/>
              <a:cs typeface="DM Sans"/>
              <a:sym typeface="DM Sans"/>
            </a:endParaRPr>
          </a:p>
        </p:txBody>
      </p:sp>
      <p:sp>
        <p:nvSpPr>
          <p:cNvPr id="483" name="Google Shape;483;p38"/>
          <p:cNvSpPr/>
          <p:nvPr/>
        </p:nvSpPr>
        <p:spPr>
          <a:xfrm>
            <a:off x="3956850" y="1520899"/>
            <a:ext cx="659400" cy="648600"/>
          </a:xfrm>
          <a:prstGeom prst="ellipse">
            <a:avLst/>
          </a:prstGeom>
          <a:noFill/>
          <a:ln cap="flat" cmpd="sng" w="9525">
            <a:solidFill>
              <a:srgbClr val="FFFFFF"/>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rgbClr val="FFFFFF"/>
                </a:solidFill>
                <a:latin typeface="Titan One"/>
                <a:ea typeface="Titan One"/>
                <a:cs typeface="Titan One"/>
                <a:sym typeface="Titan One"/>
              </a:rPr>
              <a:t>1</a:t>
            </a:r>
            <a:endParaRPr i="0" sz="2500" u="none" cap="none" strike="noStrike">
              <a:solidFill>
                <a:srgbClr val="FFFFFF"/>
              </a:solidFill>
              <a:latin typeface="Titan One"/>
              <a:ea typeface="Titan One"/>
              <a:cs typeface="Titan One"/>
              <a:sym typeface="Titan One"/>
            </a:endParaRPr>
          </a:p>
        </p:txBody>
      </p:sp>
      <p:sp>
        <p:nvSpPr>
          <p:cNvPr id="484" name="Google Shape;484;p38"/>
          <p:cNvSpPr/>
          <p:nvPr/>
        </p:nvSpPr>
        <p:spPr>
          <a:xfrm>
            <a:off x="3956850" y="2310685"/>
            <a:ext cx="659400" cy="648600"/>
          </a:xfrm>
          <a:prstGeom prst="ellipse">
            <a:avLst/>
          </a:prstGeom>
          <a:noFill/>
          <a:ln cap="flat" cmpd="sng" w="9525">
            <a:solidFill>
              <a:srgbClr val="FFFFFF"/>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rgbClr val="FFFFFF"/>
                </a:solidFill>
                <a:latin typeface="Titan One"/>
                <a:ea typeface="Titan One"/>
                <a:cs typeface="Titan One"/>
                <a:sym typeface="Titan One"/>
              </a:rPr>
              <a:t>2</a:t>
            </a:r>
            <a:endParaRPr i="0" sz="2500" u="none" cap="none" strike="noStrike">
              <a:solidFill>
                <a:srgbClr val="FFFFFF"/>
              </a:solidFill>
              <a:latin typeface="Titan One"/>
              <a:ea typeface="Titan One"/>
              <a:cs typeface="Titan One"/>
              <a:sym typeface="Titan One"/>
            </a:endParaRPr>
          </a:p>
        </p:txBody>
      </p:sp>
      <p:sp>
        <p:nvSpPr>
          <p:cNvPr id="485" name="Google Shape;485;p38"/>
          <p:cNvSpPr/>
          <p:nvPr/>
        </p:nvSpPr>
        <p:spPr>
          <a:xfrm>
            <a:off x="4633975" y="3065800"/>
            <a:ext cx="4525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DM Sans"/>
                <a:ea typeface="DM Sans"/>
                <a:cs typeface="DM Sans"/>
                <a:sym typeface="DM Sans"/>
              </a:rPr>
              <a:t>Low demand, low supply</a:t>
            </a:r>
            <a:endParaRPr b="1" sz="1300">
              <a:solidFill>
                <a:srgbClr val="FFFFFF"/>
              </a:solidFill>
              <a:latin typeface="DM Sans"/>
              <a:ea typeface="DM Sans"/>
              <a:cs typeface="DM Sans"/>
              <a:sym typeface="DM Sans"/>
            </a:endParaRPr>
          </a:p>
          <a:p>
            <a:pPr indent="0" lvl="0" marL="0" rtl="0" algn="l">
              <a:spcBef>
                <a:spcPts val="0"/>
              </a:spcBef>
              <a:spcAft>
                <a:spcPts val="0"/>
              </a:spcAft>
              <a:buNone/>
            </a:pPr>
            <a:r>
              <a:rPr lang="en-GB" sz="1300">
                <a:solidFill>
                  <a:srgbClr val="FFFFFF"/>
                </a:solidFill>
                <a:latin typeface="DM Sans"/>
                <a:ea typeface="DM Sans"/>
                <a:cs typeface="DM Sans"/>
                <a:sym typeface="DM Sans"/>
              </a:rPr>
              <a:t>Target suppliers who offer these trending items to capitalize on emerging market needs.</a:t>
            </a:r>
            <a:endParaRPr b="1" sz="1300">
              <a:solidFill>
                <a:srgbClr val="FFFFFF"/>
              </a:solidFill>
              <a:latin typeface="DM Sans"/>
              <a:ea typeface="DM Sans"/>
              <a:cs typeface="DM Sans"/>
              <a:sym typeface="DM Sans"/>
            </a:endParaRPr>
          </a:p>
        </p:txBody>
      </p:sp>
      <p:sp>
        <p:nvSpPr>
          <p:cNvPr id="486" name="Google Shape;486;p38"/>
          <p:cNvSpPr/>
          <p:nvPr/>
        </p:nvSpPr>
        <p:spPr>
          <a:xfrm>
            <a:off x="4633975" y="3890225"/>
            <a:ext cx="4525800" cy="7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DM Sans"/>
                <a:ea typeface="DM Sans"/>
                <a:cs typeface="DM Sans"/>
                <a:sym typeface="DM Sans"/>
              </a:rPr>
              <a:t>Low demand, high supply</a:t>
            </a:r>
            <a:endParaRPr b="1" sz="1300">
              <a:solidFill>
                <a:srgbClr val="FFFFFF"/>
              </a:solidFill>
              <a:latin typeface="DM Sans"/>
              <a:ea typeface="DM Sans"/>
              <a:cs typeface="DM Sans"/>
              <a:sym typeface="DM Sans"/>
            </a:endParaRPr>
          </a:p>
          <a:p>
            <a:pPr indent="0" lvl="0" marL="0" rtl="0" algn="l">
              <a:spcBef>
                <a:spcPts val="0"/>
              </a:spcBef>
              <a:spcAft>
                <a:spcPts val="0"/>
              </a:spcAft>
              <a:buNone/>
            </a:pPr>
            <a:r>
              <a:rPr lang="en-GB" sz="1300">
                <a:solidFill>
                  <a:srgbClr val="FFFFFF"/>
                </a:solidFill>
                <a:latin typeface="DM Sans"/>
                <a:ea typeface="DM Sans"/>
                <a:cs typeface="DM Sans"/>
                <a:sym typeface="DM Sans"/>
              </a:rPr>
              <a:t>Unless there are specific strategic reasons to target these suppliers, these might be a low-priority segment for outbound sales.</a:t>
            </a:r>
            <a:endParaRPr sz="1300">
              <a:solidFill>
                <a:srgbClr val="FFFFFF"/>
              </a:solidFill>
              <a:latin typeface="DM Sans"/>
              <a:ea typeface="DM Sans"/>
              <a:cs typeface="DM Sans"/>
              <a:sym typeface="DM Sans"/>
            </a:endParaRPr>
          </a:p>
        </p:txBody>
      </p:sp>
      <p:sp>
        <p:nvSpPr>
          <p:cNvPr id="487" name="Google Shape;487;p38"/>
          <p:cNvSpPr/>
          <p:nvPr/>
        </p:nvSpPr>
        <p:spPr>
          <a:xfrm>
            <a:off x="3956875" y="3100449"/>
            <a:ext cx="659400" cy="648600"/>
          </a:xfrm>
          <a:prstGeom prst="ellipse">
            <a:avLst/>
          </a:prstGeom>
          <a:noFill/>
          <a:ln cap="flat" cmpd="sng" w="9525">
            <a:solidFill>
              <a:srgbClr val="FFFFFF"/>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rgbClr val="FFFFFF"/>
                </a:solidFill>
                <a:latin typeface="Titan One"/>
                <a:ea typeface="Titan One"/>
                <a:cs typeface="Titan One"/>
                <a:sym typeface="Titan One"/>
              </a:rPr>
              <a:t>3</a:t>
            </a:r>
            <a:endParaRPr i="0" sz="2500" u="none" cap="none" strike="noStrike">
              <a:solidFill>
                <a:srgbClr val="FFFFFF"/>
              </a:solidFill>
              <a:latin typeface="Titan One"/>
              <a:ea typeface="Titan One"/>
              <a:cs typeface="Titan One"/>
              <a:sym typeface="Titan One"/>
            </a:endParaRPr>
          </a:p>
        </p:txBody>
      </p:sp>
      <p:sp>
        <p:nvSpPr>
          <p:cNvPr id="488" name="Google Shape;488;p38"/>
          <p:cNvSpPr/>
          <p:nvPr/>
        </p:nvSpPr>
        <p:spPr>
          <a:xfrm>
            <a:off x="3956875" y="3924885"/>
            <a:ext cx="659400" cy="648600"/>
          </a:xfrm>
          <a:prstGeom prst="ellipse">
            <a:avLst/>
          </a:prstGeom>
          <a:noFill/>
          <a:ln cap="flat" cmpd="sng" w="9525">
            <a:solidFill>
              <a:srgbClr val="FFFFFF"/>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rgbClr val="FFFFFF"/>
                </a:solidFill>
                <a:latin typeface="Titan One"/>
                <a:ea typeface="Titan One"/>
                <a:cs typeface="Titan One"/>
                <a:sym typeface="Titan One"/>
              </a:rPr>
              <a:t>4</a:t>
            </a:r>
            <a:endParaRPr i="0" sz="2500" u="none" cap="none" strike="noStrike">
              <a:solidFill>
                <a:srgbClr val="FFFFFF"/>
              </a:solidFill>
              <a:latin typeface="Titan One"/>
              <a:ea typeface="Titan One"/>
              <a:cs typeface="Titan One"/>
              <a:sym typeface="Titan One"/>
            </a:endParaRPr>
          </a:p>
        </p:txBody>
      </p:sp>
      <p:grpSp>
        <p:nvGrpSpPr>
          <p:cNvPr id="489" name="Google Shape;489;p38"/>
          <p:cNvGrpSpPr/>
          <p:nvPr/>
        </p:nvGrpSpPr>
        <p:grpSpPr>
          <a:xfrm>
            <a:off x="713890" y="1485223"/>
            <a:ext cx="2992800" cy="2992800"/>
            <a:chOff x="3208202" y="1211025"/>
            <a:chExt cx="2992800" cy="2992800"/>
          </a:xfrm>
        </p:grpSpPr>
        <p:cxnSp>
          <p:nvCxnSpPr>
            <p:cNvPr id="490" name="Google Shape;490;p38"/>
            <p:cNvCxnSpPr>
              <a:stCxn id="491" idx="3"/>
              <a:endCxn id="491" idx="1"/>
            </p:cNvCxnSpPr>
            <p:nvPr/>
          </p:nvCxnSpPr>
          <p:spPr>
            <a:xfrm rot="10800000">
              <a:off x="3208202" y="2707425"/>
              <a:ext cx="2992800" cy="0"/>
            </a:xfrm>
            <a:prstGeom prst="straightConnector1">
              <a:avLst/>
            </a:prstGeom>
            <a:noFill/>
            <a:ln cap="flat" cmpd="sng" w="19050">
              <a:solidFill>
                <a:srgbClr val="BCBCBC"/>
              </a:solidFill>
              <a:prstDash val="solid"/>
              <a:round/>
              <a:headEnd len="sm" w="sm" type="none"/>
              <a:tailEnd len="sm" w="sm" type="none"/>
            </a:ln>
          </p:spPr>
        </p:cxnSp>
        <p:grpSp>
          <p:nvGrpSpPr>
            <p:cNvPr id="492" name="Google Shape;492;p38"/>
            <p:cNvGrpSpPr/>
            <p:nvPr/>
          </p:nvGrpSpPr>
          <p:grpSpPr>
            <a:xfrm>
              <a:off x="3208202" y="1211025"/>
              <a:ext cx="2992800" cy="2992800"/>
              <a:chOff x="3208202" y="1211025"/>
              <a:chExt cx="2992800" cy="2992800"/>
            </a:xfrm>
          </p:grpSpPr>
          <p:cxnSp>
            <p:nvCxnSpPr>
              <p:cNvPr id="493" name="Google Shape;493;p38"/>
              <p:cNvCxnSpPr>
                <a:endCxn id="491" idx="2"/>
              </p:cNvCxnSpPr>
              <p:nvPr/>
            </p:nvCxnSpPr>
            <p:spPr>
              <a:xfrm>
                <a:off x="4704602" y="1211025"/>
                <a:ext cx="0" cy="2992800"/>
              </a:xfrm>
              <a:prstGeom prst="straightConnector1">
                <a:avLst/>
              </a:prstGeom>
              <a:noFill/>
              <a:ln cap="flat" cmpd="sng" w="19050">
                <a:solidFill>
                  <a:srgbClr val="BCBCBC"/>
                </a:solidFill>
                <a:prstDash val="solid"/>
                <a:round/>
                <a:headEnd len="sm" w="sm" type="none"/>
                <a:tailEnd len="sm" w="sm" type="none"/>
              </a:ln>
            </p:spPr>
          </p:cxnSp>
          <p:sp>
            <p:nvSpPr>
              <p:cNvPr id="491" name="Google Shape;491;p38"/>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7" name="Shape 497"/>
        <p:cNvGrpSpPr/>
        <p:nvPr/>
      </p:nvGrpSpPr>
      <p:grpSpPr>
        <a:xfrm>
          <a:off x="0" y="0"/>
          <a:ext cx="0" cy="0"/>
          <a:chOff x="0" y="0"/>
          <a:chExt cx="0" cy="0"/>
        </a:xfrm>
      </p:grpSpPr>
      <p:pic>
        <p:nvPicPr>
          <p:cNvPr id="498" name="Google Shape;498;p39" title="Chart"/>
          <p:cNvPicPr preferRelativeResize="0"/>
          <p:nvPr/>
        </p:nvPicPr>
        <p:blipFill>
          <a:blip r:embed="rId3">
            <a:alphaModFix/>
          </a:blip>
          <a:stretch>
            <a:fillRect/>
          </a:stretch>
        </p:blipFill>
        <p:spPr>
          <a:xfrm>
            <a:off x="-1220" y="1445700"/>
            <a:ext cx="5440736" cy="3038350"/>
          </a:xfrm>
          <a:prstGeom prst="rect">
            <a:avLst/>
          </a:prstGeom>
          <a:noFill/>
          <a:ln>
            <a:noFill/>
          </a:ln>
        </p:spPr>
      </p:pic>
      <p:grpSp>
        <p:nvGrpSpPr>
          <p:cNvPr id="499" name="Google Shape;499;p39"/>
          <p:cNvGrpSpPr/>
          <p:nvPr/>
        </p:nvGrpSpPr>
        <p:grpSpPr>
          <a:xfrm>
            <a:off x="2750795" y="1427428"/>
            <a:ext cx="2482228" cy="2482228"/>
            <a:chOff x="3208202" y="1211025"/>
            <a:chExt cx="2992800" cy="2992800"/>
          </a:xfrm>
        </p:grpSpPr>
        <p:cxnSp>
          <p:nvCxnSpPr>
            <p:cNvPr id="500" name="Google Shape;500;p39"/>
            <p:cNvCxnSpPr>
              <a:stCxn id="501" idx="3"/>
              <a:endCxn id="501" idx="1"/>
            </p:cNvCxnSpPr>
            <p:nvPr/>
          </p:nvCxnSpPr>
          <p:spPr>
            <a:xfrm rot="10800000">
              <a:off x="3208202" y="2707425"/>
              <a:ext cx="2992800" cy="0"/>
            </a:xfrm>
            <a:prstGeom prst="straightConnector1">
              <a:avLst/>
            </a:prstGeom>
            <a:noFill/>
            <a:ln cap="flat" cmpd="sng" w="19050">
              <a:solidFill>
                <a:srgbClr val="BCBCBC"/>
              </a:solidFill>
              <a:prstDash val="solid"/>
              <a:round/>
              <a:headEnd len="sm" w="sm" type="none"/>
              <a:tailEnd len="sm" w="sm" type="none"/>
            </a:ln>
          </p:spPr>
        </p:cxnSp>
        <p:grpSp>
          <p:nvGrpSpPr>
            <p:cNvPr id="502" name="Google Shape;502;p39"/>
            <p:cNvGrpSpPr/>
            <p:nvPr/>
          </p:nvGrpSpPr>
          <p:grpSpPr>
            <a:xfrm>
              <a:off x="3208202" y="1211025"/>
              <a:ext cx="2992800" cy="2992800"/>
              <a:chOff x="3208202" y="1211025"/>
              <a:chExt cx="2992800" cy="2992800"/>
            </a:xfrm>
          </p:grpSpPr>
          <p:cxnSp>
            <p:nvCxnSpPr>
              <p:cNvPr id="503" name="Google Shape;503;p39"/>
              <p:cNvCxnSpPr>
                <a:endCxn id="501" idx="2"/>
              </p:cNvCxnSpPr>
              <p:nvPr/>
            </p:nvCxnSpPr>
            <p:spPr>
              <a:xfrm>
                <a:off x="4704602" y="1211025"/>
                <a:ext cx="0" cy="2992800"/>
              </a:xfrm>
              <a:prstGeom prst="straightConnector1">
                <a:avLst/>
              </a:prstGeom>
              <a:noFill/>
              <a:ln cap="flat" cmpd="sng" w="19050">
                <a:solidFill>
                  <a:srgbClr val="BCBCBC"/>
                </a:solidFill>
                <a:prstDash val="solid"/>
                <a:round/>
                <a:headEnd len="sm" w="sm" type="none"/>
                <a:tailEnd len="sm" w="sm" type="none"/>
              </a:ln>
            </p:spPr>
          </p:cxnSp>
          <p:sp>
            <p:nvSpPr>
              <p:cNvPr id="501" name="Google Shape;501;p39"/>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04" name="Google Shape;504;p39"/>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2019-2021</a:t>
            </a:r>
            <a:endParaRPr>
              <a:solidFill>
                <a:srgbClr val="FFFFFF"/>
              </a:solidFill>
              <a:latin typeface="DM Sans"/>
              <a:ea typeface="DM Sans"/>
              <a:cs typeface="DM Sans"/>
              <a:sym typeface="DM Sans"/>
            </a:endParaRPr>
          </a:p>
        </p:txBody>
      </p:sp>
      <p:cxnSp>
        <p:nvCxnSpPr>
          <p:cNvPr id="505" name="Google Shape;505;p39"/>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506" name="Google Shape;506;p39"/>
          <p:cNvSpPr/>
          <p:nvPr/>
        </p:nvSpPr>
        <p:spPr>
          <a:xfrm>
            <a:off x="4488671" y="1511352"/>
            <a:ext cx="688958" cy="66959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7" name="Google Shape;507;p39"/>
          <p:cNvSpPr/>
          <p:nvPr/>
        </p:nvSpPr>
        <p:spPr>
          <a:xfrm>
            <a:off x="4756106" y="1707777"/>
            <a:ext cx="124234" cy="124234"/>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8" name="Google Shape;508;p39"/>
          <p:cNvSpPr/>
          <p:nvPr/>
        </p:nvSpPr>
        <p:spPr>
          <a:xfrm>
            <a:off x="3834135" y="2928055"/>
            <a:ext cx="2415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9" name="Google Shape;509;p39"/>
          <p:cNvSpPr/>
          <p:nvPr/>
        </p:nvSpPr>
        <p:spPr>
          <a:xfrm>
            <a:off x="5723875" y="1404950"/>
            <a:ext cx="2830800" cy="739500"/>
          </a:xfrm>
          <a:prstGeom prst="round2DiagRect">
            <a:avLst>
              <a:gd fmla="val 5883" name="adj1"/>
              <a:gd fmla="val 6876" name="adj2"/>
            </a:avLst>
          </a:prstGeom>
          <a:solidFill>
            <a:srgbClr val="7EC39B"/>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sz="1300">
                <a:solidFill>
                  <a:schemeClr val="dk1"/>
                </a:solidFill>
                <a:latin typeface="DM Sans"/>
                <a:ea typeface="DM Sans"/>
                <a:cs typeface="DM Sans"/>
                <a:sym typeface="DM Sans"/>
              </a:rPr>
              <a:t>1.</a:t>
            </a:r>
            <a:r>
              <a:rPr b="1" lang="en-GB" sz="1300">
                <a:solidFill>
                  <a:schemeClr val="dk1"/>
                </a:solidFill>
                <a:latin typeface="DM Sans"/>
                <a:ea typeface="DM Sans"/>
                <a:cs typeface="DM Sans"/>
                <a:sym typeface="DM Sans"/>
              </a:rPr>
              <a:t> Medium supermarkets</a:t>
            </a:r>
            <a:r>
              <a:rPr lang="en-GB" sz="1300">
                <a:solidFill>
                  <a:schemeClr val="dk1"/>
                </a:solidFill>
                <a:latin typeface="DM Sans"/>
                <a:ea typeface="DM Sans"/>
                <a:cs typeface="DM Sans"/>
                <a:sym typeface="DM Sans"/>
              </a:rPr>
              <a:t> show opportunity due to their relatively low supply and high demand</a:t>
            </a:r>
            <a:endParaRPr sz="1300">
              <a:solidFill>
                <a:schemeClr val="dk1"/>
              </a:solidFill>
              <a:latin typeface="DM Sans"/>
              <a:ea typeface="DM Sans"/>
              <a:cs typeface="DM Sans"/>
              <a:sym typeface="DM Sans"/>
            </a:endParaRPr>
          </a:p>
        </p:txBody>
      </p:sp>
      <p:cxnSp>
        <p:nvCxnSpPr>
          <p:cNvPr id="510" name="Google Shape;510;p39"/>
          <p:cNvCxnSpPr>
            <a:stCxn id="509" idx="2"/>
            <a:endCxn id="508" idx="3"/>
          </p:cNvCxnSpPr>
          <p:nvPr/>
        </p:nvCxnSpPr>
        <p:spPr>
          <a:xfrm flipH="1">
            <a:off x="4075675" y="1774700"/>
            <a:ext cx="1648200" cy="1230600"/>
          </a:xfrm>
          <a:prstGeom prst="bentConnector3">
            <a:avLst>
              <a:gd fmla="val 9318" name="adj1"/>
            </a:avLst>
          </a:prstGeom>
          <a:noFill/>
          <a:ln cap="flat" cmpd="sng" w="9525">
            <a:solidFill>
              <a:srgbClr val="7EC39B"/>
            </a:solidFill>
            <a:prstDash val="solid"/>
            <a:round/>
            <a:headEnd len="med" w="med" type="none"/>
            <a:tailEnd len="med" w="med" type="none"/>
          </a:ln>
        </p:spPr>
      </p:cxnSp>
      <p:sp>
        <p:nvSpPr>
          <p:cNvPr id="511" name="Google Shape;511;p39"/>
          <p:cNvSpPr/>
          <p:nvPr/>
        </p:nvSpPr>
        <p:spPr>
          <a:xfrm>
            <a:off x="5723875" y="2230475"/>
            <a:ext cx="2830800" cy="739500"/>
          </a:xfrm>
          <a:prstGeom prst="round2DiagRect">
            <a:avLst>
              <a:gd fmla="val 5883" name="adj1"/>
              <a:gd fmla="val 6876" name="adj2"/>
            </a:avLst>
          </a:prstGeom>
          <a:solidFill>
            <a:srgbClr val="7EC39B"/>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sz="1300">
                <a:solidFill>
                  <a:schemeClr val="dk1"/>
                </a:solidFill>
                <a:latin typeface="DM Sans"/>
                <a:ea typeface="DM Sans"/>
                <a:cs typeface="DM Sans"/>
                <a:sym typeface="DM Sans"/>
              </a:rPr>
              <a:t>2.</a:t>
            </a:r>
            <a:r>
              <a:rPr b="1" lang="en-GB" sz="1300">
                <a:solidFill>
                  <a:schemeClr val="dk1"/>
                </a:solidFill>
                <a:latin typeface="DM Sans"/>
                <a:ea typeface="DM Sans"/>
                <a:cs typeface="DM Sans"/>
                <a:sym typeface="DM Sans"/>
              </a:rPr>
              <a:t> Bakeries</a:t>
            </a:r>
            <a:r>
              <a:rPr lang="en-GB" sz="1300">
                <a:solidFill>
                  <a:schemeClr val="dk1"/>
                </a:solidFill>
                <a:latin typeface="DM Sans"/>
                <a:ea typeface="DM Sans"/>
                <a:cs typeface="DM Sans"/>
                <a:sym typeface="DM Sans"/>
              </a:rPr>
              <a:t> have high amount of sales and stores, how can we differentiate our offerings further?</a:t>
            </a:r>
            <a:endParaRPr sz="1300">
              <a:solidFill>
                <a:schemeClr val="dk1"/>
              </a:solidFill>
              <a:latin typeface="DM Sans"/>
              <a:ea typeface="DM Sans"/>
              <a:cs typeface="DM Sans"/>
              <a:sym typeface="DM Sans"/>
            </a:endParaRPr>
          </a:p>
        </p:txBody>
      </p:sp>
      <p:sp>
        <p:nvSpPr>
          <p:cNvPr id="512" name="Google Shape;512;p39"/>
          <p:cNvSpPr/>
          <p:nvPr/>
        </p:nvSpPr>
        <p:spPr>
          <a:xfrm>
            <a:off x="5723875" y="3056000"/>
            <a:ext cx="2830800" cy="739500"/>
          </a:xfrm>
          <a:prstGeom prst="round2DiagRect">
            <a:avLst>
              <a:gd fmla="val 5883" name="adj1"/>
              <a:gd fmla="val 6876" name="adj2"/>
            </a:avLst>
          </a:prstGeom>
          <a:solidFill>
            <a:srgbClr val="7EC39B"/>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sz="1300">
                <a:solidFill>
                  <a:schemeClr val="dk1"/>
                </a:solidFill>
                <a:latin typeface="DM Sans"/>
                <a:ea typeface="DM Sans"/>
                <a:cs typeface="DM Sans"/>
                <a:sym typeface="DM Sans"/>
              </a:rPr>
              <a:t>3.</a:t>
            </a:r>
            <a:r>
              <a:rPr b="1" lang="en-GB" sz="1300">
                <a:solidFill>
                  <a:schemeClr val="dk1"/>
                </a:solidFill>
                <a:latin typeface="DM Sans"/>
                <a:ea typeface="DM Sans"/>
                <a:cs typeface="DM Sans"/>
                <a:sym typeface="DM Sans"/>
              </a:rPr>
              <a:t> Investigate high risers</a:t>
            </a:r>
            <a:endParaRPr sz="1300">
              <a:solidFill>
                <a:schemeClr val="dk1"/>
              </a:solidFill>
              <a:latin typeface="DM Sans"/>
              <a:ea typeface="DM Sans"/>
              <a:cs typeface="DM Sans"/>
              <a:sym typeface="DM Sans"/>
            </a:endParaRPr>
          </a:p>
        </p:txBody>
      </p:sp>
      <p:sp>
        <p:nvSpPr>
          <p:cNvPr id="513" name="Google Shape;513;p39"/>
          <p:cNvSpPr/>
          <p:nvPr/>
        </p:nvSpPr>
        <p:spPr>
          <a:xfrm>
            <a:off x="3818203" y="2417130"/>
            <a:ext cx="241500" cy="2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4" name="Google Shape;514;p39"/>
          <p:cNvCxnSpPr>
            <a:stCxn id="512" idx="2"/>
            <a:endCxn id="513" idx="3"/>
          </p:cNvCxnSpPr>
          <p:nvPr/>
        </p:nvCxnSpPr>
        <p:spPr>
          <a:xfrm rot="10800000">
            <a:off x="4059775" y="2555450"/>
            <a:ext cx="1664100" cy="870300"/>
          </a:xfrm>
          <a:prstGeom prst="bentConnector3">
            <a:avLst>
              <a:gd fmla="val 38972" name="adj1"/>
            </a:avLst>
          </a:prstGeom>
          <a:noFill/>
          <a:ln cap="flat" cmpd="sng" w="9525">
            <a:solidFill>
              <a:srgbClr val="7EC39B"/>
            </a:solidFill>
            <a:prstDash val="solid"/>
            <a:round/>
            <a:headEnd len="med" w="med" type="none"/>
            <a:tailEnd len="med" w="med" type="none"/>
          </a:ln>
        </p:spPr>
      </p:cxnSp>
      <p:sp>
        <p:nvSpPr>
          <p:cNvPr id="515" name="Google Shape;515;p39"/>
          <p:cNvSpPr/>
          <p:nvPr/>
        </p:nvSpPr>
        <p:spPr>
          <a:xfrm>
            <a:off x="5723875" y="3909650"/>
            <a:ext cx="2830800" cy="739500"/>
          </a:xfrm>
          <a:prstGeom prst="round2DiagRect">
            <a:avLst>
              <a:gd fmla="val 5883" name="adj1"/>
              <a:gd fmla="val 6876" name="adj2"/>
            </a:avLst>
          </a:prstGeom>
          <a:solidFill>
            <a:srgbClr val="7EC39B"/>
          </a:solidFill>
          <a:ln>
            <a:noFill/>
          </a:ln>
        </p:spPr>
        <p:txBody>
          <a:bodyPr anchorCtr="0" anchor="t" bIns="36000" lIns="36000" spcFirstLastPara="1" rIns="36000" wrap="square" tIns="36000">
            <a:noAutofit/>
          </a:bodyPr>
          <a:lstStyle/>
          <a:p>
            <a:pPr indent="0" lvl="0" marL="0" rtl="0" algn="l">
              <a:spcBef>
                <a:spcPts val="0"/>
              </a:spcBef>
              <a:spcAft>
                <a:spcPts val="0"/>
              </a:spcAft>
              <a:buNone/>
            </a:pPr>
            <a:r>
              <a:rPr lang="en-GB" sz="1300">
                <a:solidFill>
                  <a:schemeClr val="dk1"/>
                </a:solidFill>
                <a:latin typeface="DM Sans"/>
                <a:ea typeface="DM Sans"/>
                <a:cs typeface="DM Sans"/>
                <a:sym typeface="DM Sans"/>
              </a:rPr>
              <a:t>4.</a:t>
            </a:r>
            <a:r>
              <a:rPr b="1" lang="en-GB" sz="1300">
                <a:solidFill>
                  <a:schemeClr val="dk1"/>
                </a:solidFill>
                <a:latin typeface="DM Sans"/>
                <a:ea typeface="DM Sans"/>
                <a:cs typeface="DM Sans"/>
                <a:sym typeface="DM Sans"/>
              </a:rPr>
              <a:t> Fruits &amp; vegetables stores</a:t>
            </a:r>
            <a:r>
              <a:rPr lang="en-GB" sz="1300">
                <a:solidFill>
                  <a:schemeClr val="dk1"/>
                </a:solidFill>
                <a:latin typeface="DM Sans"/>
                <a:ea typeface="DM Sans"/>
                <a:cs typeface="DM Sans"/>
                <a:sym typeface="DM Sans"/>
              </a:rPr>
              <a:t> and </a:t>
            </a:r>
            <a:r>
              <a:rPr b="1" lang="en-GB" sz="1300">
                <a:solidFill>
                  <a:schemeClr val="dk1"/>
                </a:solidFill>
                <a:latin typeface="DM Sans"/>
                <a:ea typeface="DM Sans"/>
                <a:cs typeface="DM Sans"/>
                <a:sym typeface="DM Sans"/>
              </a:rPr>
              <a:t>fast food restaurants</a:t>
            </a:r>
            <a:r>
              <a:rPr lang="en-GB" sz="1300">
                <a:solidFill>
                  <a:schemeClr val="dk1"/>
                </a:solidFill>
                <a:latin typeface="DM Sans"/>
                <a:ea typeface="DM Sans"/>
                <a:cs typeface="DM Sans"/>
                <a:sym typeface="DM Sans"/>
              </a:rPr>
              <a:t> show potential if demand increases</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b="1" sz="1300">
              <a:solidFill>
                <a:schemeClr val="dk1"/>
              </a:solidFill>
              <a:latin typeface="DM Sans"/>
              <a:ea typeface="DM Sans"/>
              <a:cs typeface="DM Sans"/>
              <a:sym typeface="DM Sans"/>
            </a:endParaRPr>
          </a:p>
        </p:txBody>
      </p:sp>
      <p:sp>
        <p:nvSpPr>
          <p:cNvPr id="516" name="Google Shape;516;p39"/>
          <p:cNvSpPr/>
          <p:nvPr/>
        </p:nvSpPr>
        <p:spPr>
          <a:xfrm>
            <a:off x="2954578" y="2391539"/>
            <a:ext cx="619500" cy="2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7" name="Google Shape;517;p39"/>
          <p:cNvCxnSpPr>
            <a:stCxn id="512" idx="2"/>
            <a:endCxn id="516" idx="3"/>
          </p:cNvCxnSpPr>
          <p:nvPr/>
        </p:nvCxnSpPr>
        <p:spPr>
          <a:xfrm rot="10800000">
            <a:off x="3574075" y="2529950"/>
            <a:ext cx="2149800" cy="895800"/>
          </a:xfrm>
          <a:prstGeom prst="bentConnector3">
            <a:avLst>
              <a:gd fmla="val 89091" name="adj1"/>
            </a:avLst>
          </a:prstGeom>
          <a:noFill/>
          <a:ln cap="flat" cmpd="sng" w="9525">
            <a:solidFill>
              <a:srgbClr val="7EC39B"/>
            </a:solidFill>
            <a:prstDash val="solid"/>
            <a:round/>
            <a:headEnd len="med" w="med" type="none"/>
            <a:tailEnd len="med" w="med" type="none"/>
          </a:ln>
        </p:spPr>
      </p:cxnSp>
      <p:cxnSp>
        <p:nvCxnSpPr>
          <p:cNvPr id="518" name="Google Shape;518;p39"/>
          <p:cNvCxnSpPr>
            <a:stCxn id="511" idx="2"/>
            <a:endCxn id="507" idx="6"/>
          </p:cNvCxnSpPr>
          <p:nvPr/>
        </p:nvCxnSpPr>
        <p:spPr>
          <a:xfrm rot="10800000">
            <a:off x="4880275" y="1769825"/>
            <a:ext cx="843600" cy="830400"/>
          </a:xfrm>
          <a:prstGeom prst="bentConnector3">
            <a:avLst>
              <a:gd fmla="val 49996" name="adj1"/>
            </a:avLst>
          </a:prstGeom>
          <a:noFill/>
          <a:ln cap="flat" cmpd="sng" w="9525">
            <a:solidFill>
              <a:srgbClr val="7EC39B"/>
            </a:solidFill>
            <a:prstDash val="solid"/>
            <a:round/>
            <a:headEnd len="med" w="med" type="none"/>
            <a:tailEnd len="med" w="med" type="none"/>
          </a:ln>
        </p:spPr>
      </p:cxnSp>
      <p:sp>
        <p:nvSpPr>
          <p:cNvPr id="519" name="Google Shape;519;p39"/>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500">
                <a:solidFill>
                  <a:srgbClr val="FFFFFF"/>
                </a:solidFill>
                <a:latin typeface="DM Sans"/>
                <a:ea typeface="DM Sans"/>
                <a:cs typeface="DM Sans"/>
                <a:sym typeface="DM Sans"/>
              </a:rPr>
              <a:t>High-level recommended strategic priorities for supplier alignment</a:t>
            </a:r>
            <a:endParaRPr b="1" sz="2500">
              <a:solidFill>
                <a:srgbClr val="FFFF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3" name="Shape 523"/>
        <p:cNvGrpSpPr/>
        <p:nvPr/>
      </p:nvGrpSpPr>
      <p:grpSpPr>
        <a:xfrm>
          <a:off x="0" y="0"/>
          <a:ext cx="0" cy="0"/>
          <a:chOff x="0" y="0"/>
          <a:chExt cx="0" cy="0"/>
        </a:xfrm>
      </p:grpSpPr>
      <p:pic>
        <p:nvPicPr>
          <p:cNvPr id="524" name="Google Shape;524;p40" title="Chart"/>
          <p:cNvPicPr preferRelativeResize="0"/>
          <p:nvPr/>
        </p:nvPicPr>
        <p:blipFill>
          <a:blip r:embed="rId3">
            <a:alphaModFix/>
          </a:blip>
          <a:stretch>
            <a:fillRect/>
          </a:stretch>
        </p:blipFill>
        <p:spPr>
          <a:xfrm>
            <a:off x="2" y="1460951"/>
            <a:ext cx="5440750" cy="3038354"/>
          </a:xfrm>
          <a:prstGeom prst="rect">
            <a:avLst/>
          </a:prstGeom>
          <a:noFill/>
          <a:ln>
            <a:noFill/>
          </a:ln>
        </p:spPr>
      </p:pic>
      <p:grpSp>
        <p:nvGrpSpPr>
          <p:cNvPr id="525" name="Google Shape;525;p40"/>
          <p:cNvGrpSpPr/>
          <p:nvPr/>
        </p:nvGrpSpPr>
        <p:grpSpPr>
          <a:xfrm>
            <a:off x="2750795" y="1427428"/>
            <a:ext cx="2482228" cy="2482228"/>
            <a:chOff x="3208202" y="1211025"/>
            <a:chExt cx="2992800" cy="2992800"/>
          </a:xfrm>
        </p:grpSpPr>
        <p:cxnSp>
          <p:nvCxnSpPr>
            <p:cNvPr id="526" name="Google Shape;526;p40"/>
            <p:cNvCxnSpPr>
              <a:endCxn id="527" idx="2"/>
            </p:cNvCxnSpPr>
            <p:nvPr/>
          </p:nvCxnSpPr>
          <p:spPr>
            <a:xfrm>
              <a:off x="4704602" y="1211025"/>
              <a:ext cx="0" cy="2992800"/>
            </a:xfrm>
            <a:prstGeom prst="straightConnector1">
              <a:avLst/>
            </a:prstGeom>
            <a:noFill/>
            <a:ln cap="flat" cmpd="sng" w="19050">
              <a:solidFill>
                <a:srgbClr val="BCBCBC"/>
              </a:solidFill>
              <a:prstDash val="solid"/>
              <a:round/>
              <a:headEnd len="sm" w="sm" type="none"/>
              <a:tailEnd len="sm" w="sm" type="none"/>
            </a:ln>
          </p:spPr>
        </p:cxnSp>
        <p:sp>
          <p:nvSpPr>
            <p:cNvPr id="527" name="Google Shape;527;p40"/>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528" name="Google Shape;528;p40"/>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2019</a:t>
            </a:r>
            <a:endParaRPr>
              <a:solidFill>
                <a:srgbClr val="FFFFFF"/>
              </a:solidFill>
              <a:latin typeface="DM Sans"/>
              <a:ea typeface="DM Sans"/>
              <a:cs typeface="DM Sans"/>
              <a:sym typeface="DM Sans"/>
            </a:endParaRPr>
          </a:p>
        </p:txBody>
      </p:sp>
      <p:cxnSp>
        <p:nvCxnSpPr>
          <p:cNvPr id="529" name="Google Shape;529;p40"/>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530" name="Google Shape;530;p40"/>
          <p:cNvSpPr/>
          <p:nvPr/>
        </p:nvSpPr>
        <p:spPr>
          <a:xfrm>
            <a:off x="4581628" y="1593542"/>
            <a:ext cx="2415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31" name="Google Shape;531;p40"/>
          <p:cNvGrpSpPr/>
          <p:nvPr/>
        </p:nvGrpSpPr>
        <p:grpSpPr>
          <a:xfrm>
            <a:off x="4483271" y="1593552"/>
            <a:ext cx="688958" cy="669590"/>
            <a:chOff x="2801475" y="1494116"/>
            <a:chExt cx="747000" cy="726000"/>
          </a:xfrm>
        </p:grpSpPr>
        <p:sp>
          <p:nvSpPr>
            <p:cNvPr id="532" name="Google Shape;532;p40"/>
            <p:cNvSpPr/>
            <p:nvPr/>
          </p:nvSpPr>
          <p:spPr>
            <a:xfrm>
              <a:off x="2801475" y="1494116"/>
              <a:ext cx="747000" cy="72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3" name="Google Shape;533;p40"/>
            <p:cNvSpPr/>
            <p:nvPr/>
          </p:nvSpPr>
          <p:spPr>
            <a:xfrm>
              <a:off x="3091441" y="1707089"/>
              <a:ext cx="134700" cy="134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cxnSp>
        <p:nvCxnSpPr>
          <p:cNvPr id="534" name="Google Shape;534;p40"/>
          <p:cNvCxnSpPr>
            <a:stCxn id="527" idx="3"/>
            <a:endCxn id="527" idx="1"/>
          </p:cNvCxnSpPr>
          <p:nvPr/>
        </p:nvCxnSpPr>
        <p:spPr>
          <a:xfrm rot="10800000">
            <a:off x="2750824" y="2668543"/>
            <a:ext cx="2482200" cy="0"/>
          </a:xfrm>
          <a:prstGeom prst="straightConnector1">
            <a:avLst/>
          </a:prstGeom>
          <a:noFill/>
          <a:ln cap="flat" cmpd="sng" w="19050">
            <a:solidFill>
              <a:srgbClr val="BCBCBC"/>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8" name="Shape 538"/>
        <p:cNvGrpSpPr/>
        <p:nvPr/>
      </p:nvGrpSpPr>
      <p:grpSpPr>
        <a:xfrm>
          <a:off x="0" y="0"/>
          <a:ext cx="0" cy="0"/>
          <a:chOff x="0" y="0"/>
          <a:chExt cx="0" cy="0"/>
        </a:xfrm>
      </p:grpSpPr>
      <p:pic>
        <p:nvPicPr>
          <p:cNvPr id="539" name="Google Shape;539;p41" title="Chart"/>
          <p:cNvPicPr preferRelativeResize="0"/>
          <p:nvPr/>
        </p:nvPicPr>
        <p:blipFill>
          <a:blip r:embed="rId3">
            <a:alphaModFix/>
          </a:blip>
          <a:stretch>
            <a:fillRect/>
          </a:stretch>
        </p:blipFill>
        <p:spPr>
          <a:xfrm>
            <a:off x="12762" y="1450829"/>
            <a:ext cx="5440750" cy="3038347"/>
          </a:xfrm>
          <a:prstGeom prst="rect">
            <a:avLst/>
          </a:prstGeom>
          <a:noFill/>
          <a:ln>
            <a:noFill/>
          </a:ln>
        </p:spPr>
      </p:pic>
      <p:sp>
        <p:nvSpPr>
          <p:cNvPr id="540" name="Google Shape;540;p41"/>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2020</a:t>
            </a:r>
            <a:endParaRPr>
              <a:solidFill>
                <a:srgbClr val="FFFFFF"/>
              </a:solidFill>
              <a:latin typeface="DM Sans"/>
              <a:ea typeface="DM Sans"/>
              <a:cs typeface="DM Sans"/>
              <a:sym typeface="DM Sans"/>
            </a:endParaRPr>
          </a:p>
        </p:txBody>
      </p:sp>
      <p:cxnSp>
        <p:nvCxnSpPr>
          <p:cNvPr id="541" name="Google Shape;541;p41"/>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grpSp>
        <p:nvGrpSpPr>
          <p:cNvPr id="542" name="Google Shape;542;p41"/>
          <p:cNvGrpSpPr/>
          <p:nvPr/>
        </p:nvGrpSpPr>
        <p:grpSpPr>
          <a:xfrm>
            <a:off x="2750795" y="1427428"/>
            <a:ext cx="2482228" cy="2482228"/>
            <a:chOff x="3208202" y="1211025"/>
            <a:chExt cx="2992800" cy="2992800"/>
          </a:xfrm>
        </p:grpSpPr>
        <p:cxnSp>
          <p:nvCxnSpPr>
            <p:cNvPr id="543" name="Google Shape;543;p41"/>
            <p:cNvCxnSpPr>
              <a:stCxn id="544" idx="3"/>
              <a:endCxn id="544" idx="1"/>
            </p:cNvCxnSpPr>
            <p:nvPr/>
          </p:nvCxnSpPr>
          <p:spPr>
            <a:xfrm rot="10800000">
              <a:off x="3208202" y="2707425"/>
              <a:ext cx="2992800" cy="0"/>
            </a:xfrm>
            <a:prstGeom prst="straightConnector1">
              <a:avLst/>
            </a:prstGeom>
            <a:noFill/>
            <a:ln cap="flat" cmpd="sng" w="19050">
              <a:solidFill>
                <a:srgbClr val="BCBCBC"/>
              </a:solidFill>
              <a:prstDash val="solid"/>
              <a:round/>
              <a:headEnd len="sm" w="sm" type="none"/>
              <a:tailEnd len="sm" w="sm" type="none"/>
            </a:ln>
          </p:spPr>
        </p:cxnSp>
        <p:grpSp>
          <p:nvGrpSpPr>
            <p:cNvPr id="545" name="Google Shape;545;p41"/>
            <p:cNvGrpSpPr/>
            <p:nvPr/>
          </p:nvGrpSpPr>
          <p:grpSpPr>
            <a:xfrm>
              <a:off x="3208202" y="1211025"/>
              <a:ext cx="2992800" cy="2992800"/>
              <a:chOff x="3208202" y="1211025"/>
              <a:chExt cx="2992800" cy="2992800"/>
            </a:xfrm>
          </p:grpSpPr>
          <p:cxnSp>
            <p:nvCxnSpPr>
              <p:cNvPr id="546" name="Google Shape;546;p41"/>
              <p:cNvCxnSpPr>
                <a:endCxn id="544" idx="2"/>
              </p:cNvCxnSpPr>
              <p:nvPr/>
            </p:nvCxnSpPr>
            <p:spPr>
              <a:xfrm>
                <a:off x="4704602" y="1211025"/>
                <a:ext cx="0" cy="2992800"/>
              </a:xfrm>
              <a:prstGeom prst="straightConnector1">
                <a:avLst/>
              </a:prstGeom>
              <a:noFill/>
              <a:ln cap="flat" cmpd="sng" w="19050">
                <a:solidFill>
                  <a:srgbClr val="BCBCBC"/>
                </a:solidFill>
                <a:prstDash val="solid"/>
                <a:round/>
                <a:headEnd len="sm" w="sm" type="none"/>
                <a:tailEnd len="sm" w="sm" type="none"/>
              </a:ln>
            </p:spPr>
          </p:cxnSp>
          <p:sp>
            <p:nvSpPr>
              <p:cNvPr id="544" name="Google Shape;544;p41"/>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547" name="Google Shape;547;p41"/>
          <p:cNvGrpSpPr/>
          <p:nvPr/>
        </p:nvGrpSpPr>
        <p:grpSpPr>
          <a:xfrm>
            <a:off x="4523805" y="1593552"/>
            <a:ext cx="688958" cy="669590"/>
            <a:chOff x="2801475" y="1494116"/>
            <a:chExt cx="747000" cy="726000"/>
          </a:xfrm>
        </p:grpSpPr>
        <p:sp>
          <p:nvSpPr>
            <p:cNvPr id="548" name="Google Shape;548;p41"/>
            <p:cNvSpPr/>
            <p:nvPr/>
          </p:nvSpPr>
          <p:spPr>
            <a:xfrm>
              <a:off x="2801475" y="1494116"/>
              <a:ext cx="747000" cy="72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9" name="Google Shape;549;p41"/>
            <p:cNvSpPr/>
            <p:nvPr/>
          </p:nvSpPr>
          <p:spPr>
            <a:xfrm>
              <a:off x="3091441" y="1707089"/>
              <a:ext cx="134700" cy="134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3" name="Shape 553"/>
        <p:cNvGrpSpPr/>
        <p:nvPr/>
      </p:nvGrpSpPr>
      <p:grpSpPr>
        <a:xfrm>
          <a:off x="0" y="0"/>
          <a:ext cx="0" cy="0"/>
          <a:chOff x="0" y="0"/>
          <a:chExt cx="0" cy="0"/>
        </a:xfrm>
      </p:grpSpPr>
      <p:pic>
        <p:nvPicPr>
          <p:cNvPr id="554" name="Google Shape;554;p42" title="Chart"/>
          <p:cNvPicPr preferRelativeResize="0"/>
          <p:nvPr/>
        </p:nvPicPr>
        <p:blipFill>
          <a:blip r:embed="rId3">
            <a:alphaModFix/>
          </a:blip>
          <a:stretch>
            <a:fillRect/>
          </a:stretch>
        </p:blipFill>
        <p:spPr>
          <a:xfrm>
            <a:off x="23319" y="1451016"/>
            <a:ext cx="5440741" cy="3038350"/>
          </a:xfrm>
          <a:prstGeom prst="rect">
            <a:avLst/>
          </a:prstGeom>
          <a:noFill/>
          <a:ln>
            <a:noFill/>
          </a:ln>
        </p:spPr>
      </p:pic>
      <p:sp>
        <p:nvSpPr>
          <p:cNvPr id="555" name="Google Shape;555;p42"/>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2021</a:t>
            </a:r>
            <a:endParaRPr>
              <a:solidFill>
                <a:srgbClr val="FFFFFF"/>
              </a:solidFill>
              <a:latin typeface="DM Sans"/>
              <a:ea typeface="DM Sans"/>
              <a:cs typeface="DM Sans"/>
              <a:sym typeface="DM Sans"/>
            </a:endParaRPr>
          </a:p>
        </p:txBody>
      </p:sp>
      <p:cxnSp>
        <p:nvCxnSpPr>
          <p:cNvPr id="556" name="Google Shape;556;p42"/>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grpSp>
        <p:nvGrpSpPr>
          <p:cNvPr id="557" name="Google Shape;557;p42"/>
          <p:cNvGrpSpPr/>
          <p:nvPr/>
        </p:nvGrpSpPr>
        <p:grpSpPr>
          <a:xfrm>
            <a:off x="2750795" y="1427428"/>
            <a:ext cx="2482228" cy="2482228"/>
            <a:chOff x="3208202" y="1211025"/>
            <a:chExt cx="2992800" cy="2992800"/>
          </a:xfrm>
        </p:grpSpPr>
        <p:cxnSp>
          <p:nvCxnSpPr>
            <p:cNvPr id="558" name="Google Shape;558;p42"/>
            <p:cNvCxnSpPr>
              <a:stCxn id="559" idx="3"/>
              <a:endCxn id="559" idx="1"/>
            </p:cNvCxnSpPr>
            <p:nvPr/>
          </p:nvCxnSpPr>
          <p:spPr>
            <a:xfrm rot="10800000">
              <a:off x="3208202" y="2707425"/>
              <a:ext cx="2992800" cy="0"/>
            </a:xfrm>
            <a:prstGeom prst="straightConnector1">
              <a:avLst/>
            </a:prstGeom>
            <a:noFill/>
            <a:ln cap="flat" cmpd="sng" w="19050">
              <a:solidFill>
                <a:srgbClr val="BCBCBC"/>
              </a:solidFill>
              <a:prstDash val="solid"/>
              <a:round/>
              <a:headEnd len="sm" w="sm" type="none"/>
              <a:tailEnd len="sm" w="sm" type="none"/>
            </a:ln>
          </p:spPr>
        </p:cxnSp>
        <p:grpSp>
          <p:nvGrpSpPr>
            <p:cNvPr id="560" name="Google Shape;560;p42"/>
            <p:cNvGrpSpPr/>
            <p:nvPr/>
          </p:nvGrpSpPr>
          <p:grpSpPr>
            <a:xfrm>
              <a:off x="3208202" y="1211025"/>
              <a:ext cx="2992800" cy="2992800"/>
              <a:chOff x="3208202" y="1211025"/>
              <a:chExt cx="2992800" cy="2992800"/>
            </a:xfrm>
          </p:grpSpPr>
          <p:cxnSp>
            <p:nvCxnSpPr>
              <p:cNvPr id="561" name="Google Shape;561;p42"/>
              <p:cNvCxnSpPr>
                <a:endCxn id="559" idx="2"/>
              </p:cNvCxnSpPr>
              <p:nvPr/>
            </p:nvCxnSpPr>
            <p:spPr>
              <a:xfrm>
                <a:off x="4704602" y="1211025"/>
                <a:ext cx="0" cy="2992800"/>
              </a:xfrm>
              <a:prstGeom prst="straightConnector1">
                <a:avLst/>
              </a:prstGeom>
              <a:noFill/>
              <a:ln cap="flat" cmpd="sng" w="19050">
                <a:solidFill>
                  <a:srgbClr val="BCBCBC"/>
                </a:solidFill>
                <a:prstDash val="solid"/>
                <a:round/>
                <a:headEnd len="sm" w="sm" type="none"/>
                <a:tailEnd len="sm" w="sm" type="none"/>
              </a:ln>
            </p:spPr>
          </p:cxnSp>
          <p:sp>
            <p:nvSpPr>
              <p:cNvPr id="559" name="Google Shape;559;p42"/>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62" name="Google Shape;562;p42"/>
          <p:cNvSpPr/>
          <p:nvPr/>
        </p:nvSpPr>
        <p:spPr>
          <a:xfrm>
            <a:off x="4508929" y="1501227"/>
            <a:ext cx="689100" cy="66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3" name="Google Shape;563;p42"/>
          <p:cNvSpPr/>
          <p:nvPr/>
        </p:nvSpPr>
        <p:spPr>
          <a:xfrm>
            <a:off x="4766231" y="1697652"/>
            <a:ext cx="124234" cy="124234"/>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82" name="Shape 82"/>
        <p:cNvGrpSpPr/>
        <p:nvPr/>
      </p:nvGrpSpPr>
      <p:grpSpPr>
        <a:xfrm>
          <a:off x="0" y="0"/>
          <a:ext cx="0" cy="0"/>
          <a:chOff x="0" y="0"/>
          <a:chExt cx="0" cy="0"/>
        </a:xfrm>
      </p:grpSpPr>
      <p:sp>
        <p:nvSpPr>
          <p:cNvPr id="83" name="Google Shape;83;p16"/>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Why we’re here</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T</a:t>
            </a:r>
            <a:r>
              <a:rPr lang="en-GB" sz="2000">
                <a:solidFill>
                  <a:srgbClr val="FFFFFF"/>
                </a:solidFill>
                <a:latin typeface="DM Sans"/>
                <a:ea typeface="DM Sans"/>
                <a:cs typeface="DM Sans"/>
                <a:sym typeface="DM Sans"/>
              </a:rPr>
              <a:t>o prioritize supplier types based on current market demands</a:t>
            </a:r>
            <a:endParaRPr sz="2000">
              <a:solidFill>
                <a:srgbClr val="FFFFFF"/>
              </a:solidFill>
              <a:latin typeface="DM Sans"/>
              <a:ea typeface="DM Sans"/>
              <a:cs typeface="DM Sans"/>
              <a:sym typeface="DM Sans"/>
            </a:endParaRPr>
          </a:p>
        </p:txBody>
      </p:sp>
      <p:sp>
        <p:nvSpPr>
          <p:cNvPr id="84" name="Google Shape;84;p16"/>
          <p:cNvSpPr txBox="1"/>
          <p:nvPr/>
        </p:nvSpPr>
        <p:spPr>
          <a:xfrm>
            <a:off x="365825" y="3073438"/>
            <a:ext cx="205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5.7M</a:t>
            </a:r>
            <a:endParaRPr>
              <a:solidFill>
                <a:srgbClr val="7EC39B"/>
              </a:solidFill>
              <a:latin typeface="DM Sans Black"/>
              <a:ea typeface="DM Sans Black"/>
              <a:cs typeface="DM Sans Black"/>
              <a:sym typeface="DM Sans Black"/>
            </a:endParaRPr>
          </a:p>
        </p:txBody>
      </p:sp>
      <p:sp>
        <p:nvSpPr>
          <p:cNvPr id="85" name="Google Shape;85;p16"/>
          <p:cNvSpPr txBox="1"/>
          <p:nvPr/>
        </p:nvSpPr>
        <p:spPr>
          <a:xfrm>
            <a:off x="2422325" y="3455188"/>
            <a:ext cx="27654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Total number of magic bags sold (aka </a:t>
            </a:r>
            <a:r>
              <a:rPr b="1" lang="en-GB" sz="1300">
                <a:solidFill>
                  <a:srgbClr val="FFFFFF"/>
                </a:solidFill>
                <a:latin typeface="DM Sans"/>
                <a:ea typeface="DM Sans"/>
                <a:cs typeface="DM Sans"/>
                <a:sym typeface="DM Sans"/>
              </a:rPr>
              <a:t>Demand</a:t>
            </a:r>
            <a:r>
              <a:rPr lang="en-GB" sz="1300">
                <a:solidFill>
                  <a:srgbClr val="FFFFFF"/>
                </a:solidFill>
                <a:latin typeface="DM Sans"/>
                <a:ea typeface="DM Sans"/>
                <a:cs typeface="DM Sans"/>
                <a:sym typeface="DM Sans"/>
              </a:rPr>
              <a:t>) </a:t>
            </a:r>
            <a:endParaRPr sz="1300">
              <a:solidFill>
                <a:srgbClr val="FFFFFF"/>
              </a:solidFill>
              <a:latin typeface="DM Sans"/>
              <a:ea typeface="DM Sans"/>
              <a:cs typeface="DM Sans"/>
              <a:sym typeface="DM Sans"/>
            </a:endParaRPr>
          </a:p>
        </p:txBody>
      </p:sp>
      <p:sp>
        <p:nvSpPr>
          <p:cNvPr id="86" name="Google Shape;86;p16"/>
          <p:cNvSpPr txBox="1"/>
          <p:nvPr/>
        </p:nvSpPr>
        <p:spPr>
          <a:xfrm>
            <a:off x="365817" y="1105560"/>
            <a:ext cx="6066900" cy="344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In-depth analysis focussed on item and purchase data from 2019 until 2021</a:t>
            </a:r>
            <a:endParaRPr sz="1300">
              <a:solidFill>
                <a:srgbClr val="FFFFFF"/>
              </a:solidFill>
              <a:latin typeface="DM Sans"/>
              <a:ea typeface="DM Sans"/>
              <a:cs typeface="DM Sans"/>
              <a:sym typeface="DM Sans"/>
            </a:endParaRPr>
          </a:p>
        </p:txBody>
      </p:sp>
      <p:pic>
        <p:nvPicPr>
          <p:cNvPr id="87" name="Google Shape;87;p16"/>
          <p:cNvPicPr preferRelativeResize="0"/>
          <p:nvPr/>
        </p:nvPicPr>
        <p:blipFill>
          <a:blip r:embed="rId3">
            <a:alphaModFix/>
          </a:blip>
          <a:stretch>
            <a:fillRect/>
          </a:stretch>
        </p:blipFill>
        <p:spPr>
          <a:xfrm>
            <a:off x="5468075" y="1450251"/>
            <a:ext cx="3165875" cy="3165875"/>
          </a:xfrm>
          <a:prstGeom prst="rect">
            <a:avLst/>
          </a:prstGeom>
          <a:noFill/>
          <a:ln>
            <a:noFill/>
          </a:ln>
        </p:spPr>
      </p:pic>
      <p:sp>
        <p:nvSpPr>
          <p:cNvPr id="88" name="Google Shape;88;p16"/>
          <p:cNvSpPr txBox="1"/>
          <p:nvPr/>
        </p:nvSpPr>
        <p:spPr>
          <a:xfrm>
            <a:off x="370725" y="1884738"/>
            <a:ext cx="183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20K</a:t>
            </a:r>
            <a:endParaRPr sz="6000">
              <a:solidFill>
                <a:srgbClr val="7EC39B"/>
              </a:solidFill>
              <a:latin typeface="DM Sans Black"/>
              <a:ea typeface="DM Sans Black"/>
              <a:cs typeface="DM Sans Black"/>
              <a:sym typeface="DM Sans Black"/>
            </a:endParaRPr>
          </a:p>
        </p:txBody>
      </p:sp>
      <p:sp>
        <p:nvSpPr>
          <p:cNvPr id="89" name="Google Shape;89;p16"/>
          <p:cNvSpPr txBox="1"/>
          <p:nvPr/>
        </p:nvSpPr>
        <p:spPr>
          <a:xfrm>
            <a:off x="2099625" y="2266038"/>
            <a:ext cx="3165900" cy="344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Number of unique stores </a:t>
            </a:r>
            <a:r>
              <a:rPr lang="en-GB" sz="1300">
                <a:solidFill>
                  <a:srgbClr val="FFFFFF"/>
                </a:solidFill>
                <a:latin typeface="DM Sans"/>
                <a:ea typeface="DM Sans"/>
                <a:cs typeface="DM Sans"/>
                <a:sym typeface="DM Sans"/>
              </a:rPr>
              <a:t>(aka </a:t>
            </a:r>
            <a:r>
              <a:rPr b="1" lang="en-GB" sz="1300">
                <a:solidFill>
                  <a:srgbClr val="FFFFFF"/>
                </a:solidFill>
                <a:latin typeface="DM Sans"/>
                <a:ea typeface="DM Sans"/>
                <a:cs typeface="DM Sans"/>
                <a:sym typeface="DM Sans"/>
              </a:rPr>
              <a:t>Supply</a:t>
            </a:r>
            <a:r>
              <a:rPr lang="en-GB" sz="1300">
                <a:solidFill>
                  <a:srgbClr val="FFFFFF"/>
                </a:solidFill>
                <a:latin typeface="DM Sans"/>
                <a:ea typeface="DM Sans"/>
                <a:cs typeface="DM Sans"/>
                <a:sym typeface="DM Sans"/>
              </a:rPr>
              <a:t>)</a:t>
            </a:r>
            <a:endParaRPr sz="1300">
              <a:solidFill>
                <a:srgbClr val="FFFFFF"/>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7" name="Shape 567"/>
        <p:cNvGrpSpPr/>
        <p:nvPr/>
      </p:nvGrpSpPr>
      <p:grpSpPr>
        <a:xfrm>
          <a:off x="0" y="0"/>
          <a:ext cx="0" cy="0"/>
          <a:chOff x="0" y="0"/>
          <a:chExt cx="0" cy="0"/>
        </a:xfrm>
      </p:grpSpPr>
      <p:pic>
        <p:nvPicPr>
          <p:cNvPr id="568" name="Google Shape;568;p43" title="Chart"/>
          <p:cNvPicPr preferRelativeResize="0"/>
          <p:nvPr/>
        </p:nvPicPr>
        <p:blipFill>
          <a:blip r:embed="rId3">
            <a:alphaModFix/>
          </a:blip>
          <a:stretch>
            <a:fillRect/>
          </a:stretch>
        </p:blipFill>
        <p:spPr>
          <a:xfrm>
            <a:off x="457200" y="1033500"/>
            <a:ext cx="4072181" cy="3071394"/>
          </a:xfrm>
          <a:prstGeom prst="rect">
            <a:avLst/>
          </a:prstGeom>
          <a:noFill/>
          <a:ln>
            <a:noFill/>
          </a:ln>
        </p:spPr>
      </p:pic>
      <p:sp>
        <p:nvSpPr>
          <p:cNvPr id="569" name="Google Shape;569;p43"/>
          <p:cNvSpPr txBox="1"/>
          <p:nvPr/>
        </p:nvSpPr>
        <p:spPr>
          <a:xfrm>
            <a:off x="457196" y="954025"/>
            <a:ext cx="38295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by segment, 2019-2021</a:t>
            </a:r>
            <a:endParaRPr i="0" sz="1400" u="none" cap="none" strike="noStrike">
              <a:solidFill>
                <a:srgbClr val="FFFFFF"/>
              </a:solidFill>
              <a:latin typeface="DM Sans"/>
              <a:ea typeface="DM Sans"/>
              <a:cs typeface="DM Sans"/>
              <a:sym typeface="DM Sans"/>
            </a:endParaRPr>
          </a:p>
        </p:txBody>
      </p:sp>
      <p:sp>
        <p:nvSpPr>
          <p:cNvPr id="570" name="Google Shape;570;p43"/>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FFFFFF"/>
                </a:solidFill>
                <a:latin typeface="DM Sans"/>
                <a:ea typeface="DM Sans"/>
                <a:cs typeface="DM Sans"/>
                <a:sym typeface="DM Sans"/>
              </a:rPr>
              <a:t>Bakery stores constitute 18% of store locations, and account for 23% of all bags purchased</a:t>
            </a:r>
            <a:endParaRPr b="1" sz="2600">
              <a:solidFill>
                <a:srgbClr val="FFFFFF"/>
              </a:solidFill>
              <a:latin typeface="DM Sans"/>
              <a:ea typeface="DM Sans"/>
              <a:cs typeface="DM Sans"/>
              <a:sym typeface="DM Sans"/>
            </a:endParaRPr>
          </a:p>
        </p:txBody>
      </p:sp>
      <p:cxnSp>
        <p:nvCxnSpPr>
          <p:cNvPr id="571" name="Google Shape;571;p43"/>
          <p:cNvCxnSpPr/>
          <p:nvPr/>
        </p:nvCxnSpPr>
        <p:spPr>
          <a:xfrm>
            <a:off x="457199" y="1182850"/>
            <a:ext cx="3829500" cy="0"/>
          </a:xfrm>
          <a:prstGeom prst="straightConnector1">
            <a:avLst/>
          </a:prstGeom>
          <a:noFill/>
          <a:ln cap="flat" cmpd="sng" w="9525">
            <a:solidFill>
              <a:srgbClr val="FFFFFF"/>
            </a:solidFill>
            <a:prstDash val="solid"/>
            <a:round/>
            <a:headEnd len="med" w="med" type="none"/>
            <a:tailEnd len="med" w="med" type="none"/>
          </a:ln>
        </p:spPr>
      </p:cxnSp>
      <p:pic>
        <p:nvPicPr>
          <p:cNvPr id="572" name="Google Shape;572;p43" title="Chart"/>
          <p:cNvPicPr preferRelativeResize="0"/>
          <p:nvPr/>
        </p:nvPicPr>
        <p:blipFill>
          <a:blip r:embed="rId4">
            <a:alphaModFix/>
          </a:blip>
          <a:stretch>
            <a:fillRect/>
          </a:stretch>
        </p:blipFill>
        <p:spPr>
          <a:xfrm>
            <a:off x="4614606" y="1033509"/>
            <a:ext cx="4072193" cy="3071402"/>
          </a:xfrm>
          <a:prstGeom prst="rect">
            <a:avLst/>
          </a:prstGeom>
          <a:noFill/>
          <a:ln>
            <a:noFill/>
          </a:ln>
        </p:spPr>
      </p:pic>
      <p:sp>
        <p:nvSpPr>
          <p:cNvPr id="573" name="Google Shape;573;p43"/>
          <p:cNvSpPr txBox="1"/>
          <p:nvPr/>
        </p:nvSpPr>
        <p:spPr>
          <a:xfrm>
            <a:off x="2521150" y="1871625"/>
            <a:ext cx="78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Bakery</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18%</a:t>
            </a:r>
            <a:endParaRPr sz="800">
              <a:solidFill>
                <a:schemeClr val="dk1"/>
              </a:solidFill>
              <a:latin typeface="DM Sans"/>
              <a:ea typeface="DM Sans"/>
              <a:cs typeface="DM Sans"/>
              <a:sym typeface="DM Sans"/>
            </a:endParaRPr>
          </a:p>
        </p:txBody>
      </p:sp>
      <p:sp>
        <p:nvSpPr>
          <p:cNvPr id="574" name="Google Shape;574;p43"/>
          <p:cNvSpPr txBox="1"/>
          <p:nvPr/>
        </p:nvSpPr>
        <p:spPr>
          <a:xfrm>
            <a:off x="2464846" y="2539554"/>
            <a:ext cx="151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Fruits &amp; Vegetables</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14%</a:t>
            </a:r>
            <a:endParaRPr sz="800">
              <a:solidFill>
                <a:schemeClr val="dk1"/>
              </a:solidFill>
              <a:latin typeface="DM Sans"/>
              <a:ea typeface="DM Sans"/>
              <a:cs typeface="DM Sans"/>
              <a:sym typeface="DM Sans"/>
            </a:endParaRPr>
          </a:p>
        </p:txBody>
      </p:sp>
      <p:sp>
        <p:nvSpPr>
          <p:cNvPr id="575" name="Google Shape;575;p43"/>
          <p:cNvSpPr txBox="1"/>
          <p:nvPr/>
        </p:nvSpPr>
        <p:spPr>
          <a:xfrm>
            <a:off x="2385000" y="3050679"/>
            <a:ext cx="151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Fast Food</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12%</a:t>
            </a:r>
            <a:endParaRPr sz="800">
              <a:solidFill>
                <a:schemeClr val="dk1"/>
              </a:solidFill>
              <a:latin typeface="DM Sans"/>
              <a:ea typeface="DM Sans"/>
              <a:cs typeface="DM Sans"/>
              <a:sym typeface="DM Sans"/>
            </a:endParaRPr>
          </a:p>
        </p:txBody>
      </p:sp>
      <p:sp>
        <p:nvSpPr>
          <p:cNvPr id="576" name="Google Shape;576;p43"/>
          <p:cNvSpPr txBox="1"/>
          <p:nvPr/>
        </p:nvSpPr>
        <p:spPr>
          <a:xfrm>
            <a:off x="6678275" y="1871625"/>
            <a:ext cx="78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Bakery</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23%</a:t>
            </a:r>
            <a:endParaRPr sz="800">
              <a:solidFill>
                <a:schemeClr val="dk1"/>
              </a:solidFill>
              <a:latin typeface="DM Sans"/>
              <a:ea typeface="DM Sans"/>
              <a:cs typeface="DM Sans"/>
              <a:sym typeface="DM Sans"/>
            </a:endParaRPr>
          </a:p>
        </p:txBody>
      </p:sp>
      <p:sp>
        <p:nvSpPr>
          <p:cNvPr id="577" name="Google Shape;577;p43"/>
          <p:cNvSpPr txBox="1"/>
          <p:nvPr/>
        </p:nvSpPr>
        <p:spPr>
          <a:xfrm>
            <a:off x="6654971" y="2571829"/>
            <a:ext cx="151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Fruits &amp; Vegetables</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8%</a:t>
            </a:r>
            <a:endParaRPr sz="800">
              <a:solidFill>
                <a:schemeClr val="dk1"/>
              </a:solidFill>
              <a:latin typeface="DM Sans"/>
              <a:ea typeface="DM Sans"/>
              <a:cs typeface="DM Sans"/>
              <a:sym typeface="DM Sans"/>
            </a:endParaRPr>
          </a:p>
        </p:txBody>
      </p:sp>
      <p:sp>
        <p:nvSpPr>
          <p:cNvPr id="578" name="Google Shape;578;p43"/>
          <p:cNvSpPr txBox="1"/>
          <p:nvPr/>
        </p:nvSpPr>
        <p:spPr>
          <a:xfrm>
            <a:off x="6502125" y="3050679"/>
            <a:ext cx="151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1"/>
                </a:solidFill>
                <a:latin typeface="DM Sans"/>
                <a:ea typeface="DM Sans"/>
                <a:cs typeface="DM Sans"/>
                <a:sym typeface="DM Sans"/>
              </a:rPr>
              <a:t>Fast Food</a:t>
            </a:r>
            <a:endParaRPr sz="800">
              <a:solidFill>
                <a:schemeClr val="dk1"/>
              </a:solidFill>
              <a:latin typeface="DM Sans"/>
              <a:ea typeface="DM Sans"/>
              <a:cs typeface="DM Sans"/>
              <a:sym typeface="DM Sans"/>
            </a:endParaRPr>
          </a:p>
          <a:p>
            <a:pPr indent="0" lvl="0" marL="0" rtl="0" algn="ctr">
              <a:spcBef>
                <a:spcPts val="0"/>
              </a:spcBef>
              <a:spcAft>
                <a:spcPts val="0"/>
              </a:spcAft>
              <a:buNone/>
            </a:pPr>
            <a:r>
              <a:rPr lang="en-GB" sz="800">
                <a:solidFill>
                  <a:schemeClr val="dk1"/>
                </a:solidFill>
                <a:latin typeface="DM Sans"/>
                <a:ea typeface="DM Sans"/>
                <a:cs typeface="DM Sans"/>
                <a:sym typeface="DM Sans"/>
              </a:rPr>
              <a:t>13%</a:t>
            </a:r>
            <a:endParaRPr sz="800">
              <a:solidFill>
                <a:schemeClr val="dk1"/>
              </a:solidFill>
              <a:latin typeface="DM Sans"/>
              <a:ea typeface="DM Sans"/>
              <a:cs typeface="DM Sans"/>
              <a:sym typeface="DM Sans"/>
            </a:endParaRPr>
          </a:p>
        </p:txBody>
      </p:sp>
      <p:sp>
        <p:nvSpPr>
          <p:cNvPr id="579" name="Google Shape;579;p43"/>
          <p:cNvSpPr txBox="1"/>
          <p:nvPr/>
        </p:nvSpPr>
        <p:spPr>
          <a:xfrm>
            <a:off x="4614596" y="947300"/>
            <a:ext cx="38295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bags sold by segment, 2019-2021</a:t>
            </a:r>
            <a:endParaRPr i="0" sz="1400" u="none" cap="none" strike="noStrike">
              <a:solidFill>
                <a:srgbClr val="FFFFFF"/>
              </a:solidFill>
              <a:latin typeface="DM Sans"/>
              <a:ea typeface="DM Sans"/>
              <a:cs typeface="DM Sans"/>
              <a:sym typeface="DM Sans"/>
            </a:endParaRPr>
          </a:p>
        </p:txBody>
      </p:sp>
      <p:cxnSp>
        <p:nvCxnSpPr>
          <p:cNvPr id="580" name="Google Shape;580;p43"/>
          <p:cNvCxnSpPr/>
          <p:nvPr/>
        </p:nvCxnSpPr>
        <p:spPr>
          <a:xfrm>
            <a:off x="4614599" y="1176125"/>
            <a:ext cx="3829500" cy="0"/>
          </a:xfrm>
          <a:prstGeom prst="straightConnector1">
            <a:avLst/>
          </a:prstGeom>
          <a:noFill/>
          <a:ln cap="flat" cmpd="sng" w="9525">
            <a:solidFill>
              <a:srgbClr val="FFFFFF"/>
            </a:solidFill>
            <a:prstDash val="solid"/>
            <a:round/>
            <a:headEnd len="med" w="med" type="none"/>
            <a:tailEnd len="med" w="med" type="none"/>
          </a:ln>
        </p:spPr>
      </p:cxnSp>
      <p:sp>
        <p:nvSpPr>
          <p:cNvPr id="581" name="Google Shape;581;p43"/>
          <p:cNvSpPr txBox="1"/>
          <p:nvPr/>
        </p:nvSpPr>
        <p:spPr>
          <a:xfrm>
            <a:off x="457200" y="4272375"/>
            <a:ext cx="785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DM Sans"/>
                <a:ea typeface="DM Sans"/>
                <a:cs typeface="DM Sans"/>
                <a:sym typeface="DM Sans"/>
              </a:rPr>
              <a:t>T</a:t>
            </a:r>
            <a:r>
              <a:rPr lang="en-GB">
                <a:solidFill>
                  <a:srgbClr val="FFFFFF"/>
                </a:solidFill>
                <a:latin typeface="DM Sans"/>
                <a:ea typeface="DM Sans"/>
                <a:cs typeface="DM Sans"/>
                <a:sym typeface="DM Sans"/>
              </a:rPr>
              <a:t>he </a:t>
            </a:r>
            <a:r>
              <a:rPr lang="en-GB">
                <a:solidFill>
                  <a:srgbClr val="FFFFFF"/>
                </a:solidFill>
                <a:latin typeface="DM Sans"/>
                <a:ea typeface="DM Sans"/>
                <a:cs typeface="DM Sans"/>
                <a:sym typeface="DM Sans"/>
              </a:rPr>
              <a:t>critical role of</a:t>
            </a:r>
            <a:r>
              <a:rPr lang="en-GB">
                <a:solidFill>
                  <a:srgbClr val="FFFFFF"/>
                </a:solidFill>
                <a:latin typeface="DM Sans"/>
                <a:ea typeface="DM Sans"/>
                <a:cs typeface="DM Sans"/>
                <a:sym typeface="DM Sans"/>
              </a:rPr>
              <a:t> bakery stores in both our operational stores and overall sales performance showcases the need for continuous targeted support and strategic supply prioritization.</a:t>
            </a:r>
            <a:endParaRPr>
              <a:solidFill>
                <a:srgbClr val="FFFF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5" name="Shape 585"/>
        <p:cNvGrpSpPr/>
        <p:nvPr/>
      </p:nvGrpSpPr>
      <p:grpSpPr>
        <a:xfrm>
          <a:off x="0" y="0"/>
          <a:ext cx="0" cy="0"/>
          <a:chOff x="0" y="0"/>
          <a:chExt cx="0" cy="0"/>
        </a:xfrm>
      </p:grpSpPr>
      <p:sp>
        <p:nvSpPr>
          <p:cNvPr id="586" name="Google Shape;586;p44"/>
          <p:cNvSpPr txBox="1"/>
          <p:nvPr/>
        </p:nvSpPr>
        <p:spPr>
          <a:xfrm>
            <a:off x="457200" y="947300"/>
            <a:ext cx="48978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Average bags sold per store </a:t>
            </a:r>
            <a:r>
              <a:rPr lang="en-GB">
                <a:solidFill>
                  <a:srgbClr val="FFFFFF"/>
                </a:solidFill>
                <a:latin typeface="DM Sans"/>
                <a:ea typeface="DM Sans"/>
                <a:cs typeface="DM Sans"/>
                <a:sym typeface="DM Sans"/>
              </a:rPr>
              <a:t>by store segment, 2019-2021</a:t>
            </a:r>
            <a:endParaRPr>
              <a:solidFill>
                <a:srgbClr val="FFFFFF"/>
              </a:solidFill>
              <a:latin typeface="DM Sans"/>
              <a:ea typeface="DM Sans"/>
              <a:cs typeface="DM Sans"/>
              <a:sym typeface="DM Sans"/>
            </a:endParaRPr>
          </a:p>
        </p:txBody>
      </p:sp>
      <p:cxnSp>
        <p:nvCxnSpPr>
          <p:cNvPr id="587" name="Google Shape;587;p44"/>
          <p:cNvCxnSpPr/>
          <p:nvPr/>
        </p:nvCxnSpPr>
        <p:spPr>
          <a:xfrm>
            <a:off x="457200" y="1176125"/>
            <a:ext cx="4752600" cy="0"/>
          </a:xfrm>
          <a:prstGeom prst="straightConnector1">
            <a:avLst/>
          </a:prstGeom>
          <a:noFill/>
          <a:ln cap="flat" cmpd="sng" w="9525">
            <a:solidFill>
              <a:srgbClr val="FFFFFF"/>
            </a:solidFill>
            <a:prstDash val="solid"/>
            <a:round/>
            <a:headEnd len="med" w="med" type="none"/>
            <a:tailEnd len="med" w="med" type="none"/>
          </a:ln>
        </p:spPr>
      </p:cxnSp>
      <p:pic>
        <p:nvPicPr>
          <p:cNvPr id="588" name="Google Shape;588;p44"/>
          <p:cNvPicPr preferRelativeResize="0"/>
          <p:nvPr/>
        </p:nvPicPr>
        <p:blipFill rotWithShape="1">
          <a:blip r:embed="rId3">
            <a:alphaModFix/>
          </a:blip>
          <a:srcRect b="0" l="0" r="0" t="5624"/>
          <a:stretch/>
        </p:blipFill>
        <p:spPr>
          <a:xfrm>
            <a:off x="457200" y="1310525"/>
            <a:ext cx="3269700" cy="3469176"/>
          </a:xfrm>
          <a:prstGeom prst="rect">
            <a:avLst/>
          </a:prstGeom>
          <a:noFill/>
          <a:ln>
            <a:noFill/>
          </a:ln>
        </p:spPr>
      </p:pic>
      <p:pic>
        <p:nvPicPr>
          <p:cNvPr id="589" name="Google Shape;589;p44"/>
          <p:cNvPicPr preferRelativeResize="0"/>
          <p:nvPr/>
        </p:nvPicPr>
        <p:blipFill>
          <a:blip r:embed="rId4">
            <a:alphaModFix/>
          </a:blip>
          <a:stretch>
            <a:fillRect/>
          </a:stretch>
        </p:blipFill>
        <p:spPr>
          <a:xfrm>
            <a:off x="5598500" y="947300"/>
            <a:ext cx="3028350" cy="1715675"/>
          </a:xfrm>
          <a:prstGeom prst="rect">
            <a:avLst/>
          </a:prstGeom>
          <a:noFill/>
          <a:ln>
            <a:noFill/>
          </a:ln>
        </p:spPr>
      </p:pic>
      <p:pic>
        <p:nvPicPr>
          <p:cNvPr id="590" name="Google Shape;590;p44"/>
          <p:cNvPicPr preferRelativeResize="0"/>
          <p:nvPr/>
        </p:nvPicPr>
        <p:blipFill>
          <a:blip r:embed="rId5">
            <a:alphaModFix/>
          </a:blip>
          <a:stretch>
            <a:fillRect/>
          </a:stretch>
        </p:blipFill>
        <p:spPr>
          <a:xfrm>
            <a:off x="5598500" y="2904046"/>
            <a:ext cx="3028351" cy="17206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4" name="Shape 594"/>
        <p:cNvGrpSpPr/>
        <p:nvPr/>
      </p:nvGrpSpPr>
      <p:grpSpPr>
        <a:xfrm>
          <a:off x="0" y="0"/>
          <a:ext cx="0" cy="0"/>
          <a:chOff x="0" y="0"/>
          <a:chExt cx="0" cy="0"/>
        </a:xfrm>
      </p:grpSpPr>
      <p:sp>
        <p:nvSpPr>
          <p:cNvPr id="595" name="Google Shape;595;p45"/>
          <p:cNvSpPr txBox="1"/>
          <p:nvPr/>
        </p:nvSpPr>
        <p:spPr>
          <a:xfrm>
            <a:off x="457200" y="161699"/>
            <a:ext cx="8229600" cy="646500"/>
          </a:xfrm>
          <a:prstGeom prst="rect">
            <a:avLst/>
          </a:prstGeom>
          <a:solidFill>
            <a:schemeClr val="dk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t/>
            </a:r>
            <a:endParaRPr b="1" sz="2600">
              <a:solidFill>
                <a:srgbClr val="FFFFFF"/>
              </a:solidFill>
              <a:latin typeface="DM Sans"/>
              <a:ea typeface="DM Sans"/>
              <a:cs typeface="DM Sans"/>
              <a:sym typeface="DM Sans"/>
            </a:endParaRPr>
          </a:p>
        </p:txBody>
      </p:sp>
      <p:sp>
        <p:nvSpPr>
          <p:cNvPr id="596" name="Google Shape;596;p45"/>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A</a:t>
            </a:r>
            <a:r>
              <a:rPr lang="en-GB">
                <a:solidFill>
                  <a:srgbClr val="FFFFFF"/>
                </a:solidFill>
                <a:latin typeface="DM Sans"/>
                <a:ea typeface="DM Sans"/>
                <a:cs typeface="DM Sans"/>
                <a:sym typeface="DM Sans"/>
              </a:rPr>
              <a:t>verage number of bags sold per store by segment YoY, 2020 vs 2021</a:t>
            </a:r>
            <a:endParaRPr>
              <a:solidFill>
                <a:srgbClr val="FFFFFF"/>
              </a:solidFill>
              <a:latin typeface="DM Sans"/>
              <a:ea typeface="DM Sans"/>
              <a:cs typeface="DM Sans"/>
              <a:sym typeface="DM Sans"/>
            </a:endParaRPr>
          </a:p>
        </p:txBody>
      </p:sp>
      <p:cxnSp>
        <p:nvCxnSpPr>
          <p:cNvPr id="597" name="Google Shape;597;p45"/>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598" name="Google Shape;598;p45"/>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t/>
            </a:r>
            <a:endParaRPr sz="2000">
              <a:solidFill>
                <a:srgbClr val="FFFFFF"/>
              </a:solidFill>
              <a:latin typeface="DM Sans"/>
              <a:ea typeface="DM Sans"/>
              <a:cs typeface="DM Sans"/>
              <a:sym typeface="DM Sans"/>
            </a:endParaRPr>
          </a:p>
        </p:txBody>
      </p:sp>
      <p:pic>
        <p:nvPicPr>
          <p:cNvPr id="599" name="Google Shape;599;p45"/>
          <p:cNvPicPr preferRelativeResize="0"/>
          <p:nvPr/>
        </p:nvPicPr>
        <p:blipFill>
          <a:blip r:embed="rId3">
            <a:alphaModFix/>
          </a:blip>
          <a:stretch>
            <a:fillRect/>
          </a:stretch>
        </p:blipFill>
        <p:spPr>
          <a:xfrm>
            <a:off x="343263" y="1301800"/>
            <a:ext cx="8213565" cy="3676001"/>
          </a:xfrm>
          <a:prstGeom prst="rect">
            <a:avLst/>
          </a:prstGeom>
          <a:noFill/>
          <a:ln>
            <a:noFill/>
          </a:ln>
        </p:spPr>
      </p:pic>
      <p:sp>
        <p:nvSpPr>
          <p:cNvPr id="600" name="Google Shape;600;p45"/>
          <p:cNvSpPr/>
          <p:nvPr/>
        </p:nvSpPr>
        <p:spPr>
          <a:xfrm>
            <a:off x="2065180" y="184142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+111%</a:t>
            </a:r>
            <a:endParaRPr sz="800">
              <a:latin typeface="DM Sans"/>
              <a:ea typeface="DM Sans"/>
              <a:cs typeface="DM Sans"/>
              <a:sym typeface="DM Sans"/>
            </a:endParaRPr>
          </a:p>
        </p:txBody>
      </p:sp>
      <p:sp>
        <p:nvSpPr>
          <p:cNvPr id="601" name="Google Shape;601;p45"/>
          <p:cNvSpPr/>
          <p:nvPr/>
        </p:nvSpPr>
        <p:spPr>
          <a:xfrm>
            <a:off x="800500" y="269849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+298%</a:t>
            </a:r>
            <a:endParaRPr sz="800">
              <a:latin typeface="DM Sans"/>
              <a:ea typeface="DM Sans"/>
              <a:cs typeface="DM Sans"/>
              <a:sym typeface="DM Sans"/>
            </a:endParaRPr>
          </a:p>
        </p:txBody>
      </p:sp>
      <p:sp>
        <p:nvSpPr>
          <p:cNvPr id="602" name="Google Shape;602;p45"/>
          <p:cNvSpPr/>
          <p:nvPr/>
        </p:nvSpPr>
        <p:spPr>
          <a:xfrm>
            <a:off x="1078893" y="3094677"/>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+254%</a:t>
            </a:r>
            <a:endParaRPr sz="800">
              <a:latin typeface="DM Sans"/>
              <a:ea typeface="DM Sans"/>
              <a:cs typeface="DM Sans"/>
              <a:sym typeface="DM Sans"/>
            </a:endParaRPr>
          </a:p>
        </p:txBody>
      </p:sp>
      <p:sp>
        <p:nvSpPr>
          <p:cNvPr id="603" name="Google Shape;603;p45"/>
          <p:cNvSpPr/>
          <p:nvPr/>
        </p:nvSpPr>
        <p:spPr>
          <a:xfrm>
            <a:off x="1406947" y="33661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+207%</a:t>
            </a:r>
            <a:endParaRPr sz="800">
              <a:latin typeface="DM Sans"/>
              <a:ea typeface="DM Sans"/>
              <a:cs typeface="DM Sans"/>
              <a:sym typeface="DM Sans"/>
            </a:endParaRPr>
          </a:p>
        </p:txBody>
      </p:sp>
      <p:sp>
        <p:nvSpPr>
          <p:cNvPr id="604" name="Google Shape;604;p45"/>
          <p:cNvSpPr/>
          <p:nvPr/>
        </p:nvSpPr>
        <p:spPr>
          <a:xfrm>
            <a:off x="1678052" y="3094674"/>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+137%</a:t>
            </a:r>
            <a:endParaRPr sz="800">
              <a:latin typeface="DM Sans"/>
              <a:ea typeface="DM Sans"/>
              <a:cs typeface="DM Sans"/>
              <a:sym typeface="DM Sans"/>
            </a:endParaRPr>
          </a:p>
        </p:txBody>
      </p:sp>
      <p:sp>
        <p:nvSpPr>
          <p:cNvPr id="605" name="Google Shape;605;p45"/>
          <p:cNvSpPr/>
          <p:nvPr/>
        </p:nvSpPr>
        <p:spPr>
          <a:xfrm>
            <a:off x="2370855" y="32282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+92%</a:t>
            </a:r>
            <a:endParaRPr sz="800">
              <a:latin typeface="DM Sans"/>
              <a:ea typeface="DM Sans"/>
              <a:cs typeface="DM Sans"/>
              <a:sym typeface="DM Sans"/>
            </a:endParaRPr>
          </a:p>
        </p:txBody>
      </p:sp>
      <p:sp>
        <p:nvSpPr>
          <p:cNvPr id="606" name="Google Shape;606;p45"/>
          <p:cNvSpPr/>
          <p:nvPr/>
        </p:nvSpPr>
        <p:spPr>
          <a:xfrm>
            <a:off x="2643705" y="34997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+90%</a:t>
            </a:r>
            <a:endParaRPr sz="800">
              <a:latin typeface="DM Sans"/>
              <a:ea typeface="DM Sans"/>
              <a:cs typeface="DM Sans"/>
              <a:sym typeface="DM Sans"/>
            </a:endParaRPr>
          </a:p>
        </p:txBody>
      </p:sp>
      <p:sp>
        <p:nvSpPr>
          <p:cNvPr id="607" name="Google Shape;607;p45"/>
          <p:cNvSpPr/>
          <p:nvPr/>
        </p:nvSpPr>
        <p:spPr>
          <a:xfrm>
            <a:off x="2938430" y="3159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a:t>
            </a:r>
            <a:r>
              <a:rPr lang="en-GB" sz="800">
                <a:latin typeface="DM Sans"/>
                <a:ea typeface="DM Sans"/>
                <a:cs typeface="DM Sans"/>
                <a:sym typeface="DM Sans"/>
              </a:rPr>
              <a:t>89%</a:t>
            </a:r>
            <a:endParaRPr sz="800">
              <a:latin typeface="DM Sans"/>
              <a:ea typeface="DM Sans"/>
              <a:cs typeface="DM Sans"/>
              <a:sym typeface="DM Sans"/>
            </a:endParaRPr>
          </a:p>
        </p:txBody>
      </p:sp>
      <p:sp>
        <p:nvSpPr>
          <p:cNvPr id="608" name="Google Shape;608;p45"/>
          <p:cNvSpPr/>
          <p:nvPr/>
        </p:nvSpPr>
        <p:spPr>
          <a:xfrm>
            <a:off x="3276955" y="275355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+64%</a:t>
            </a:r>
            <a:endParaRPr sz="800">
              <a:latin typeface="DM Sans"/>
              <a:ea typeface="DM Sans"/>
              <a:cs typeface="DM Sans"/>
              <a:sym typeface="DM Sans"/>
            </a:endParaRPr>
          </a:p>
        </p:txBody>
      </p:sp>
      <p:sp>
        <p:nvSpPr>
          <p:cNvPr id="609" name="Google Shape;609;p45"/>
          <p:cNvSpPr/>
          <p:nvPr/>
        </p:nvSpPr>
        <p:spPr>
          <a:xfrm>
            <a:off x="3662805" y="32282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a:t>
            </a:r>
            <a:r>
              <a:rPr lang="en-GB" sz="800">
                <a:latin typeface="DM Sans"/>
                <a:ea typeface="DM Sans"/>
                <a:cs typeface="DM Sans"/>
                <a:sym typeface="DM Sans"/>
              </a:rPr>
              <a:t>45%</a:t>
            </a:r>
            <a:endParaRPr sz="800">
              <a:latin typeface="DM Sans"/>
              <a:ea typeface="DM Sans"/>
              <a:cs typeface="DM Sans"/>
              <a:sym typeface="DM Sans"/>
            </a:endParaRPr>
          </a:p>
        </p:txBody>
      </p:sp>
      <p:sp>
        <p:nvSpPr>
          <p:cNvPr id="610" name="Google Shape;610;p45"/>
          <p:cNvSpPr/>
          <p:nvPr/>
        </p:nvSpPr>
        <p:spPr>
          <a:xfrm>
            <a:off x="3934180" y="275355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+30%</a:t>
            </a:r>
            <a:endParaRPr sz="800">
              <a:latin typeface="DM Sans"/>
              <a:ea typeface="DM Sans"/>
              <a:cs typeface="DM Sans"/>
              <a:sym typeface="DM Sans"/>
            </a:endParaRPr>
          </a:p>
        </p:txBody>
      </p:sp>
      <p:sp>
        <p:nvSpPr>
          <p:cNvPr id="611" name="Google Shape;611;p45"/>
          <p:cNvSpPr/>
          <p:nvPr/>
        </p:nvSpPr>
        <p:spPr>
          <a:xfrm>
            <a:off x="4256405" y="3059863"/>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+28%</a:t>
            </a:r>
            <a:endParaRPr sz="800">
              <a:latin typeface="DM Sans"/>
              <a:ea typeface="DM Sans"/>
              <a:cs typeface="DM Sans"/>
              <a:sym typeface="DM Sans"/>
            </a:endParaRPr>
          </a:p>
        </p:txBody>
      </p:sp>
      <p:sp>
        <p:nvSpPr>
          <p:cNvPr id="612" name="Google Shape;612;p45"/>
          <p:cNvSpPr/>
          <p:nvPr/>
        </p:nvSpPr>
        <p:spPr>
          <a:xfrm>
            <a:off x="4572005" y="33661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+15%</a:t>
            </a:r>
            <a:endParaRPr sz="800">
              <a:latin typeface="DM Sans"/>
              <a:ea typeface="DM Sans"/>
              <a:cs typeface="DM Sans"/>
              <a:sym typeface="DM Sans"/>
            </a:endParaRPr>
          </a:p>
        </p:txBody>
      </p:sp>
      <p:sp>
        <p:nvSpPr>
          <p:cNvPr id="613" name="Google Shape;613;p45"/>
          <p:cNvSpPr/>
          <p:nvPr/>
        </p:nvSpPr>
        <p:spPr>
          <a:xfrm>
            <a:off x="4877680" y="2698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+9%</a:t>
            </a:r>
            <a:endParaRPr sz="800">
              <a:latin typeface="DM Sans"/>
              <a:ea typeface="DM Sans"/>
              <a:cs typeface="DM Sans"/>
              <a:sym typeface="DM Sans"/>
            </a:endParaRPr>
          </a:p>
        </p:txBody>
      </p:sp>
      <p:sp>
        <p:nvSpPr>
          <p:cNvPr id="614" name="Google Shape;614;p45"/>
          <p:cNvSpPr/>
          <p:nvPr/>
        </p:nvSpPr>
        <p:spPr>
          <a:xfrm>
            <a:off x="5264980" y="3159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+5%</a:t>
            </a:r>
            <a:endParaRPr sz="800">
              <a:latin typeface="DM Sans"/>
              <a:ea typeface="DM Sans"/>
              <a:cs typeface="DM Sans"/>
              <a:sym typeface="DM Sans"/>
            </a:endParaRPr>
          </a:p>
        </p:txBody>
      </p:sp>
      <p:sp>
        <p:nvSpPr>
          <p:cNvPr id="615" name="Google Shape;615;p45"/>
          <p:cNvSpPr/>
          <p:nvPr/>
        </p:nvSpPr>
        <p:spPr>
          <a:xfrm>
            <a:off x="5526855" y="34310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a:t>
            </a:r>
            <a:endParaRPr sz="800">
              <a:latin typeface="DM Sans"/>
              <a:ea typeface="DM Sans"/>
              <a:cs typeface="DM Sans"/>
              <a:sym typeface="DM Sans"/>
            </a:endParaRPr>
          </a:p>
        </p:txBody>
      </p:sp>
      <p:sp>
        <p:nvSpPr>
          <p:cNvPr id="616" name="Google Shape;616;p45"/>
          <p:cNvSpPr/>
          <p:nvPr/>
        </p:nvSpPr>
        <p:spPr>
          <a:xfrm>
            <a:off x="5843480" y="3159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0</a:t>
            </a:r>
            <a:r>
              <a:rPr lang="en-GB" sz="800">
                <a:latin typeface="DM Sans"/>
                <a:ea typeface="DM Sans"/>
                <a:cs typeface="DM Sans"/>
                <a:sym typeface="DM Sans"/>
              </a:rPr>
              <a:t>%</a:t>
            </a:r>
            <a:endParaRPr sz="800">
              <a:latin typeface="DM Sans"/>
              <a:ea typeface="DM Sans"/>
              <a:cs typeface="DM Sans"/>
              <a:sym typeface="DM Sans"/>
            </a:endParaRPr>
          </a:p>
        </p:txBody>
      </p:sp>
      <p:sp>
        <p:nvSpPr>
          <p:cNvPr id="617" name="Google Shape;617;p45"/>
          <p:cNvSpPr/>
          <p:nvPr/>
        </p:nvSpPr>
        <p:spPr>
          <a:xfrm>
            <a:off x="6205580" y="33661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-6</a:t>
            </a:r>
            <a:r>
              <a:rPr lang="en-GB" sz="800">
                <a:latin typeface="DM Sans"/>
                <a:ea typeface="DM Sans"/>
                <a:cs typeface="DM Sans"/>
                <a:sym typeface="DM Sans"/>
              </a:rPr>
              <a:t>%</a:t>
            </a:r>
            <a:endParaRPr sz="800">
              <a:latin typeface="DM Sans"/>
              <a:ea typeface="DM Sans"/>
              <a:cs typeface="DM Sans"/>
              <a:sym typeface="DM Sans"/>
            </a:endParaRPr>
          </a:p>
        </p:txBody>
      </p:sp>
      <p:sp>
        <p:nvSpPr>
          <p:cNvPr id="618" name="Google Shape;618;p45"/>
          <p:cNvSpPr/>
          <p:nvPr/>
        </p:nvSpPr>
        <p:spPr>
          <a:xfrm>
            <a:off x="6489355" y="30946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-8%</a:t>
            </a:r>
            <a:endParaRPr sz="800">
              <a:latin typeface="DM Sans"/>
              <a:ea typeface="DM Sans"/>
              <a:cs typeface="DM Sans"/>
              <a:sym typeface="DM Sans"/>
            </a:endParaRPr>
          </a:p>
        </p:txBody>
      </p:sp>
      <p:sp>
        <p:nvSpPr>
          <p:cNvPr id="619" name="Google Shape;619;p45"/>
          <p:cNvSpPr/>
          <p:nvPr/>
        </p:nvSpPr>
        <p:spPr>
          <a:xfrm>
            <a:off x="6867155" y="3159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-10%</a:t>
            </a:r>
            <a:endParaRPr sz="800">
              <a:latin typeface="DM Sans"/>
              <a:ea typeface="DM Sans"/>
              <a:cs typeface="DM Sans"/>
              <a:sym typeface="DM Sans"/>
            </a:endParaRPr>
          </a:p>
        </p:txBody>
      </p:sp>
      <p:sp>
        <p:nvSpPr>
          <p:cNvPr id="620" name="Google Shape;620;p45"/>
          <p:cNvSpPr/>
          <p:nvPr/>
        </p:nvSpPr>
        <p:spPr>
          <a:xfrm>
            <a:off x="7135230" y="33661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-10%</a:t>
            </a:r>
            <a:endParaRPr sz="800">
              <a:latin typeface="DM Sans"/>
              <a:ea typeface="DM Sans"/>
              <a:cs typeface="DM Sans"/>
              <a:sym typeface="DM Sans"/>
            </a:endParaRPr>
          </a:p>
        </p:txBody>
      </p:sp>
      <p:sp>
        <p:nvSpPr>
          <p:cNvPr id="621" name="Google Shape;621;p45"/>
          <p:cNvSpPr/>
          <p:nvPr/>
        </p:nvSpPr>
        <p:spPr>
          <a:xfrm>
            <a:off x="7430555" y="31595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-16%</a:t>
            </a:r>
            <a:endParaRPr sz="800">
              <a:latin typeface="DM Sans"/>
              <a:ea typeface="DM Sans"/>
              <a:cs typeface="DM Sans"/>
              <a:sym typeface="DM Sans"/>
            </a:endParaRPr>
          </a:p>
        </p:txBody>
      </p:sp>
      <p:sp>
        <p:nvSpPr>
          <p:cNvPr id="622" name="Google Shape;622;p45"/>
          <p:cNvSpPr/>
          <p:nvPr/>
        </p:nvSpPr>
        <p:spPr>
          <a:xfrm>
            <a:off x="7737055" y="3431000"/>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-24%</a:t>
            </a:r>
            <a:endParaRPr sz="800">
              <a:latin typeface="DM Sans"/>
              <a:ea typeface="DM Sans"/>
              <a:cs typeface="DM Sans"/>
              <a:sym typeface="DM Sans"/>
            </a:endParaRPr>
          </a:p>
        </p:txBody>
      </p:sp>
      <p:sp>
        <p:nvSpPr>
          <p:cNvPr id="623" name="Google Shape;623;p45"/>
          <p:cNvSpPr/>
          <p:nvPr/>
        </p:nvSpPr>
        <p:spPr>
          <a:xfrm>
            <a:off x="8064880" y="3228275"/>
            <a:ext cx="387300" cy="271500"/>
          </a:xfrm>
          <a:prstGeom prst="roundRect">
            <a:avLst>
              <a:gd fmla="val 37105" name="adj"/>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800">
                <a:latin typeface="DM Sans"/>
                <a:ea typeface="DM Sans"/>
                <a:cs typeface="DM Sans"/>
                <a:sym typeface="DM Sans"/>
              </a:rPr>
              <a:t>-30%</a:t>
            </a:r>
            <a:endParaRPr sz="80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627" name="Shape 627"/>
        <p:cNvGrpSpPr/>
        <p:nvPr/>
      </p:nvGrpSpPr>
      <p:grpSpPr>
        <a:xfrm>
          <a:off x="0" y="0"/>
          <a:ext cx="0" cy="0"/>
          <a:chOff x="0" y="0"/>
          <a:chExt cx="0" cy="0"/>
        </a:xfrm>
      </p:grpSpPr>
      <p:sp>
        <p:nvSpPr>
          <p:cNvPr id="628" name="Google Shape;628;p46"/>
          <p:cNvSpPr/>
          <p:nvPr/>
        </p:nvSpPr>
        <p:spPr>
          <a:xfrm>
            <a:off x="1104163" y="452250"/>
            <a:ext cx="69357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9" name="Google Shape;629;p46" title="Chart"/>
          <p:cNvPicPr preferRelativeResize="0"/>
          <p:nvPr/>
        </p:nvPicPr>
        <p:blipFill>
          <a:blip r:embed="rId3">
            <a:alphaModFix/>
          </a:blip>
          <a:stretch>
            <a:fillRect/>
          </a:stretch>
        </p:blipFill>
        <p:spPr>
          <a:xfrm>
            <a:off x="1134875" y="2853987"/>
            <a:ext cx="2636925" cy="1714004"/>
          </a:xfrm>
          <a:prstGeom prst="rect">
            <a:avLst/>
          </a:prstGeom>
          <a:noFill/>
          <a:ln>
            <a:noFill/>
          </a:ln>
        </p:spPr>
      </p:pic>
      <p:sp>
        <p:nvSpPr>
          <p:cNvPr id="630" name="Google Shape;630;p46"/>
          <p:cNvSpPr txBox="1"/>
          <p:nvPr>
            <p:ph idx="4294967295" type="title"/>
          </p:nvPr>
        </p:nvSpPr>
        <p:spPr>
          <a:xfrm>
            <a:off x="1134887" y="1356425"/>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None/>
            </a:pPr>
            <a:r>
              <a:rPr lang="en-GB" sz="5400">
                <a:solidFill>
                  <a:srgbClr val="FFFFFF"/>
                </a:solidFill>
                <a:latin typeface="DM Sans Black"/>
                <a:ea typeface="DM Sans Black"/>
                <a:cs typeface="DM Sans Black"/>
                <a:sym typeface="DM Sans Black"/>
              </a:rPr>
              <a:t>+20K</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Stores of which 8% are chains</a:t>
            </a:r>
            <a:endParaRPr sz="1500">
              <a:solidFill>
                <a:srgbClr val="FFFFFF"/>
              </a:solidFill>
              <a:latin typeface="DM Sans Black"/>
              <a:ea typeface="DM Sans Black"/>
              <a:cs typeface="DM Sans Black"/>
              <a:sym typeface="DM Sans Black"/>
            </a:endParaRPr>
          </a:p>
        </p:txBody>
      </p:sp>
      <p:sp>
        <p:nvSpPr>
          <p:cNvPr id="631" name="Google Shape;631;p46"/>
          <p:cNvSpPr txBox="1"/>
          <p:nvPr>
            <p:ph idx="4294967295" type="title"/>
          </p:nvPr>
        </p:nvSpPr>
        <p:spPr>
          <a:xfrm>
            <a:off x="3495452" y="1356425"/>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GB" sz="5400">
                <a:solidFill>
                  <a:srgbClr val="FFFFFF"/>
                </a:solidFill>
                <a:latin typeface="DM Sans Black"/>
                <a:ea typeface="DM Sans Black"/>
                <a:cs typeface="DM Sans Black"/>
                <a:sym typeface="DM Sans Black"/>
              </a:rPr>
              <a:t>+5.1M</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Clr>
                <a:schemeClr val="dk1"/>
              </a:buClr>
              <a:buSzPts val="1100"/>
              <a:buFont typeface="Arial"/>
              <a:buNone/>
            </a:pPr>
            <a:r>
              <a:rPr lang="en-GB" sz="1500">
                <a:solidFill>
                  <a:srgbClr val="FFFFFF"/>
                </a:solidFill>
                <a:latin typeface="DM Sans Black"/>
                <a:ea typeface="DM Sans Black"/>
                <a:cs typeface="DM Sans Black"/>
                <a:sym typeface="DM Sans Black"/>
              </a:rPr>
              <a:t>purchases</a:t>
            </a:r>
            <a:endParaRPr>
              <a:solidFill>
                <a:srgbClr val="FFFFFF"/>
              </a:solidFill>
              <a:latin typeface="DM Sans Black"/>
              <a:ea typeface="DM Sans Black"/>
              <a:cs typeface="DM Sans Black"/>
              <a:sym typeface="DM Sans Black"/>
            </a:endParaRPr>
          </a:p>
        </p:txBody>
      </p:sp>
      <p:sp>
        <p:nvSpPr>
          <p:cNvPr id="632" name="Google Shape;632;p46"/>
          <p:cNvSpPr txBox="1"/>
          <p:nvPr>
            <p:ph idx="4294967295" type="title"/>
          </p:nvPr>
        </p:nvSpPr>
        <p:spPr>
          <a:xfrm>
            <a:off x="5856014" y="1356425"/>
            <a:ext cx="2153100" cy="1395600"/>
          </a:xfrm>
          <a:prstGeom prst="rect">
            <a:avLst/>
          </a:prstGeom>
          <a:solidFill>
            <a:schemeClr val="dk1"/>
          </a:solidFill>
        </p:spPr>
        <p:txBody>
          <a:bodyPr anchorCtr="0" anchor="t" bIns="0" lIns="0" spcFirstLastPara="1" rIns="0" wrap="square" tIns="0">
            <a:normAutofit fontScale="90000"/>
          </a:bodyPr>
          <a:lstStyle/>
          <a:p>
            <a:pPr indent="0" lvl="0" marL="0" rtl="0" algn="ctr">
              <a:spcBef>
                <a:spcPts val="0"/>
              </a:spcBef>
              <a:spcAft>
                <a:spcPts val="0"/>
              </a:spcAft>
              <a:buClr>
                <a:schemeClr val="dk1"/>
              </a:buClr>
              <a:buSzPts val="990"/>
              <a:buFont typeface="Arial"/>
              <a:buNone/>
            </a:pPr>
            <a:r>
              <a:rPr lang="en-GB" sz="6000">
                <a:solidFill>
                  <a:srgbClr val="FFFFFF"/>
                </a:solidFill>
                <a:latin typeface="DM Sans Black"/>
                <a:ea typeface="DM Sans Black"/>
                <a:cs typeface="DM Sans Black"/>
                <a:sym typeface="DM Sans Black"/>
              </a:rPr>
              <a:t>+5.7M</a:t>
            </a:r>
            <a:endParaRPr sz="6000">
              <a:solidFill>
                <a:srgbClr val="FFFFFF"/>
              </a:solidFill>
              <a:latin typeface="DM Sans Black"/>
              <a:ea typeface="DM Sans Black"/>
              <a:cs typeface="DM Sans Black"/>
              <a:sym typeface="DM Sans Black"/>
            </a:endParaRPr>
          </a:p>
          <a:p>
            <a:pPr indent="0" lvl="0" marL="0" rtl="0" algn="ctr">
              <a:spcBef>
                <a:spcPts val="0"/>
              </a:spcBef>
              <a:spcAft>
                <a:spcPts val="0"/>
              </a:spcAft>
              <a:buClr>
                <a:schemeClr val="dk1"/>
              </a:buClr>
              <a:buSzPct val="73333"/>
              <a:buFont typeface="Arial"/>
              <a:buNone/>
            </a:pPr>
            <a:r>
              <a:rPr lang="en-GB" sz="1500">
                <a:solidFill>
                  <a:srgbClr val="FFFFFF"/>
                </a:solidFill>
                <a:latin typeface="DM Sans Black"/>
                <a:ea typeface="DM Sans Black"/>
                <a:cs typeface="DM Sans Black"/>
                <a:sym typeface="DM Sans Black"/>
              </a:rPr>
              <a:t>magic bags purchased</a:t>
            </a:r>
            <a:endParaRPr>
              <a:solidFill>
                <a:srgbClr val="FFFFFF"/>
              </a:solidFill>
              <a:latin typeface="DM Sans Black"/>
              <a:ea typeface="DM Sans Black"/>
              <a:cs typeface="DM Sans Black"/>
              <a:sym typeface="DM Sans Black"/>
            </a:endParaRPr>
          </a:p>
          <a:p>
            <a:pPr indent="0" lvl="0" marL="0" rtl="0" algn="l">
              <a:spcBef>
                <a:spcPts val="0"/>
              </a:spcBef>
              <a:spcAft>
                <a:spcPts val="0"/>
              </a:spcAft>
              <a:buNone/>
            </a:pPr>
            <a:r>
              <a:t/>
            </a:r>
            <a:endParaRPr>
              <a:solidFill>
                <a:srgbClr val="FFFFFF"/>
              </a:solidFill>
              <a:latin typeface="DM Sans Black"/>
              <a:ea typeface="DM Sans Black"/>
              <a:cs typeface="DM Sans Black"/>
              <a:sym typeface="DM Sans Black"/>
            </a:endParaRPr>
          </a:p>
        </p:txBody>
      </p:sp>
      <p:sp>
        <p:nvSpPr>
          <p:cNvPr id="633" name="Google Shape;633;p46"/>
          <p:cNvSpPr txBox="1"/>
          <p:nvPr>
            <p:ph idx="1" type="subTitle"/>
          </p:nvPr>
        </p:nvSpPr>
        <p:spPr>
          <a:xfrm>
            <a:off x="1665600" y="154700"/>
            <a:ext cx="5812800" cy="7926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4600">
                <a:solidFill>
                  <a:schemeClr val="accent4"/>
                </a:solidFill>
                <a:latin typeface="Titan One"/>
                <a:ea typeface="Titan One"/>
                <a:cs typeface="Titan One"/>
                <a:sym typeface="Titan One"/>
              </a:rPr>
              <a:t>The highlights</a:t>
            </a:r>
            <a:endParaRPr sz="4600">
              <a:solidFill>
                <a:schemeClr val="accent4"/>
              </a:solidFill>
              <a:latin typeface="Titan One"/>
              <a:ea typeface="Titan One"/>
              <a:cs typeface="Titan One"/>
              <a:sym typeface="Titan One"/>
            </a:endParaRPr>
          </a:p>
        </p:txBody>
      </p:sp>
      <p:sp>
        <p:nvSpPr>
          <p:cNvPr id="634" name="Google Shape;634;p46"/>
          <p:cNvSpPr/>
          <p:nvPr/>
        </p:nvSpPr>
        <p:spPr>
          <a:xfrm>
            <a:off x="152875" y="3692400"/>
            <a:ext cx="184200" cy="184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5" name="Google Shape;635;p46"/>
          <p:cNvSpPr/>
          <p:nvPr/>
        </p:nvSpPr>
        <p:spPr>
          <a:xfrm>
            <a:off x="152875" y="3938875"/>
            <a:ext cx="184200" cy="1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6" name="Google Shape;636;p46"/>
          <p:cNvSpPr txBox="1"/>
          <p:nvPr/>
        </p:nvSpPr>
        <p:spPr>
          <a:xfrm>
            <a:off x="388049" y="3696650"/>
            <a:ext cx="677100" cy="423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GB" sz="1100">
                <a:solidFill>
                  <a:schemeClr val="lt2"/>
                </a:solidFill>
              </a:rPr>
              <a:t>Chain</a:t>
            </a:r>
            <a:endParaRPr sz="1100">
              <a:solidFill>
                <a:schemeClr val="lt2"/>
              </a:solidFill>
            </a:endParaRPr>
          </a:p>
          <a:p>
            <a:pPr indent="0" lvl="0" marL="0" rtl="0" algn="l">
              <a:lnSpc>
                <a:spcPct val="150000"/>
              </a:lnSpc>
              <a:spcBef>
                <a:spcPts val="0"/>
              </a:spcBef>
              <a:spcAft>
                <a:spcPts val="0"/>
              </a:spcAft>
              <a:buNone/>
            </a:pPr>
            <a:r>
              <a:rPr lang="en-GB" sz="1100">
                <a:solidFill>
                  <a:schemeClr val="lt2"/>
                </a:solidFill>
              </a:rPr>
              <a:t>Non-chain</a:t>
            </a:r>
            <a:endParaRPr sz="1100">
              <a:solidFill>
                <a:schemeClr val="lt2"/>
              </a:solidFill>
            </a:endParaRPr>
          </a:p>
        </p:txBody>
      </p:sp>
      <p:pic>
        <p:nvPicPr>
          <p:cNvPr id="637" name="Google Shape;637;p46"/>
          <p:cNvPicPr preferRelativeResize="0"/>
          <p:nvPr/>
        </p:nvPicPr>
        <p:blipFill>
          <a:blip r:embed="rId4">
            <a:alphaModFix/>
          </a:blip>
          <a:stretch>
            <a:fillRect/>
          </a:stretch>
        </p:blipFill>
        <p:spPr>
          <a:xfrm>
            <a:off x="1987925" y="1009362"/>
            <a:ext cx="446989" cy="370763"/>
          </a:xfrm>
          <a:prstGeom prst="rect">
            <a:avLst/>
          </a:prstGeom>
          <a:noFill/>
          <a:ln>
            <a:noFill/>
          </a:ln>
        </p:spPr>
      </p:pic>
      <p:pic>
        <p:nvPicPr>
          <p:cNvPr id="638" name="Google Shape;638;p46"/>
          <p:cNvPicPr preferRelativeResize="0"/>
          <p:nvPr/>
        </p:nvPicPr>
        <p:blipFill>
          <a:blip r:embed="rId5">
            <a:alphaModFix/>
          </a:blip>
          <a:stretch>
            <a:fillRect/>
          </a:stretch>
        </p:blipFill>
        <p:spPr>
          <a:xfrm>
            <a:off x="4405078" y="947300"/>
            <a:ext cx="333827" cy="494872"/>
          </a:xfrm>
          <a:prstGeom prst="rect">
            <a:avLst/>
          </a:prstGeom>
          <a:noFill/>
          <a:ln>
            <a:noFill/>
          </a:ln>
        </p:spPr>
      </p:pic>
      <p:pic>
        <p:nvPicPr>
          <p:cNvPr id="639" name="Google Shape;639;p46"/>
          <p:cNvPicPr preferRelativeResize="0"/>
          <p:nvPr/>
        </p:nvPicPr>
        <p:blipFill>
          <a:blip r:embed="rId6">
            <a:alphaModFix/>
          </a:blip>
          <a:stretch>
            <a:fillRect/>
          </a:stretch>
        </p:blipFill>
        <p:spPr>
          <a:xfrm>
            <a:off x="6709083" y="947302"/>
            <a:ext cx="446988" cy="494873"/>
          </a:xfrm>
          <a:prstGeom prst="rect">
            <a:avLst/>
          </a:prstGeom>
          <a:noFill/>
          <a:ln>
            <a:noFill/>
          </a:ln>
        </p:spPr>
      </p:pic>
      <p:pic>
        <p:nvPicPr>
          <p:cNvPr id="640" name="Google Shape;640;p46" title="Chart"/>
          <p:cNvPicPr preferRelativeResize="0"/>
          <p:nvPr/>
        </p:nvPicPr>
        <p:blipFill>
          <a:blip r:embed="rId7">
            <a:alphaModFix/>
          </a:blip>
          <a:stretch>
            <a:fillRect/>
          </a:stretch>
        </p:blipFill>
        <p:spPr>
          <a:xfrm>
            <a:off x="5448368" y="2853470"/>
            <a:ext cx="2471749" cy="1679666"/>
          </a:xfrm>
          <a:prstGeom prst="rect">
            <a:avLst/>
          </a:prstGeom>
          <a:noFill/>
          <a:ln>
            <a:noFill/>
          </a:ln>
        </p:spPr>
      </p:pic>
      <p:sp>
        <p:nvSpPr>
          <p:cNvPr id="641" name="Google Shape;641;p46"/>
          <p:cNvSpPr txBox="1"/>
          <p:nvPr/>
        </p:nvSpPr>
        <p:spPr>
          <a:xfrm>
            <a:off x="1065000" y="4685150"/>
            <a:ext cx="701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chemeClr val="lt2"/>
                </a:solidFill>
              </a:rPr>
              <a:t>Based on item and purchase data from 2019 until 2021. Future analysis can expand to more data points.</a:t>
            </a:r>
            <a:endParaRPr sz="11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645" name="Shape 645"/>
        <p:cNvGrpSpPr/>
        <p:nvPr/>
      </p:nvGrpSpPr>
      <p:grpSpPr>
        <a:xfrm>
          <a:off x="0" y="0"/>
          <a:ext cx="0" cy="0"/>
          <a:chOff x="0" y="0"/>
          <a:chExt cx="0" cy="0"/>
        </a:xfrm>
      </p:grpSpPr>
      <p:pic>
        <p:nvPicPr>
          <p:cNvPr id="646" name="Google Shape;646;p47" title="Chart"/>
          <p:cNvPicPr preferRelativeResize="0"/>
          <p:nvPr/>
        </p:nvPicPr>
        <p:blipFill>
          <a:blip r:embed="rId3">
            <a:alphaModFix/>
          </a:blip>
          <a:stretch>
            <a:fillRect/>
          </a:stretch>
        </p:blipFill>
        <p:spPr>
          <a:xfrm>
            <a:off x="1171165" y="2703725"/>
            <a:ext cx="3342160" cy="1799625"/>
          </a:xfrm>
          <a:prstGeom prst="rect">
            <a:avLst/>
          </a:prstGeom>
          <a:noFill/>
          <a:ln>
            <a:noFill/>
          </a:ln>
        </p:spPr>
      </p:pic>
      <p:pic>
        <p:nvPicPr>
          <p:cNvPr id="647" name="Google Shape;647;p47" title="Chart"/>
          <p:cNvPicPr preferRelativeResize="0"/>
          <p:nvPr/>
        </p:nvPicPr>
        <p:blipFill>
          <a:blip r:embed="rId4">
            <a:alphaModFix/>
          </a:blip>
          <a:stretch>
            <a:fillRect/>
          </a:stretch>
        </p:blipFill>
        <p:spPr>
          <a:xfrm>
            <a:off x="4405857" y="2730957"/>
            <a:ext cx="3654101" cy="1640625"/>
          </a:xfrm>
          <a:prstGeom prst="rect">
            <a:avLst/>
          </a:prstGeom>
          <a:noFill/>
          <a:ln>
            <a:noFill/>
          </a:ln>
        </p:spPr>
      </p:pic>
      <p:sp>
        <p:nvSpPr>
          <p:cNvPr id="648" name="Google Shape;648;p47"/>
          <p:cNvSpPr/>
          <p:nvPr/>
        </p:nvSpPr>
        <p:spPr>
          <a:xfrm>
            <a:off x="1104163" y="452250"/>
            <a:ext cx="69357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p47"/>
          <p:cNvSpPr txBox="1"/>
          <p:nvPr>
            <p:ph idx="4294967295" type="title"/>
          </p:nvPr>
        </p:nvSpPr>
        <p:spPr>
          <a:xfrm>
            <a:off x="1134887" y="1356425"/>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None/>
            </a:pPr>
            <a:r>
              <a:rPr lang="en-GB" sz="5400">
                <a:solidFill>
                  <a:srgbClr val="FFFFFF"/>
                </a:solidFill>
                <a:latin typeface="DM Sans Black"/>
                <a:ea typeface="DM Sans Black"/>
                <a:cs typeface="DM Sans Black"/>
                <a:sym typeface="DM Sans Black"/>
              </a:rPr>
              <a:t>24</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Store segments</a:t>
            </a:r>
            <a:endParaRPr sz="1500">
              <a:solidFill>
                <a:srgbClr val="FFFFFF"/>
              </a:solidFill>
              <a:latin typeface="DM Sans Black"/>
              <a:ea typeface="DM Sans Black"/>
              <a:cs typeface="DM Sans Black"/>
              <a:sym typeface="DM Sans Black"/>
            </a:endParaRPr>
          </a:p>
        </p:txBody>
      </p:sp>
      <p:sp>
        <p:nvSpPr>
          <p:cNvPr id="650" name="Google Shape;650;p47"/>
          <p:cNvSpPr txBox="1"/>
          <p:nvPr>
            <p:ph idx="4294967295" type="title"/>
          </p:nvPr>
        </p:nvSpPr>
        <p:spPr>
          <a:xfrm>
            <a:off x="3495452" y="1356425"/>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None/>
            </a:pPr>
            <a:r>
              <a:rPr lang="en-GB" sz="5400">
                <a:solidFill>
                  <a:srgbClr val="FFFFFF"/>
                </a:solidFill>
                <a:latin typeface="DM Sans Black"/>
                <a:ea typeface="DM Sans Black"/>
                <a:cs typeface="DM Sans Black"/>
                <a:sym typeface="DM Sans Black"/>
              </a:rPr>
              <a:t>+20K</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Active stores </a:t>
            </a:r>
            <a:endParaRPr sz="5400">
              <a:solidFill>
                <a:srgbClr val="FFFFFF"/>
              </a:solidFill>
              <a:latin typeface="DM Sans Black"/>
              <a:ea typeface="DM Sans Black"/>
              <a:cs typeface="DM Sans Black"/>
              <a:sym typeface="DM Sans Black"/>
            </a:endParaRPr>
          </a:p>
        </p:txBody>
      </p:sp>
      <p:sp>
        <p:nvSpPr>
          <p:cNvPr id="651" name="Google Shape;651;p47"/>
          <p:cNvSpPr txBox="1"/>
          <p:nvPr>
            <p:ph idx="4294967295" type="title"/>
          </p:nvPr>
        </p:nvSpPr>
        <p:spPr>
          <a:xfrm>
            <a:off x="5855989" y="1353490"/>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GB" sz="5400">
                <a:solidFill>
                  <a:srgbClr val="FFFFFF"/>
                </a:solidFill>
                <a:latin typeface="DM Sans Black"/>
                <a:ea typeface="DM Sans Black"/>
                <a:cs typeface="DM Sans Black"/>
                <a:sym typeface="DM Sans Black"/>
              </a:rPr>
              <a:t>44%</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Active chain stores</a:t>
            </a:r>
            <a:endParaRPr sz="6000">
              <a:solidFill>
                <a:srgbClr val="FFFFFF"/>
              </a:solidFill>
              <a:latin typeface="DM Sans Black"/>
              <a:ea typeface="DM Sans Black"/>
              <a:cs typeface="DM Sans Black"/>
              <a:sym typeface="DM Sans Black"/>
            </a:endParaRPr>
          </a:p>
        </p:txBody>
      </p:sp>
      <p:sp>
        <p:nvSpPr>
          <p:cNvPr id="652" name="Google Shape;652;p47"/>
          <p:cNvSpPr txBox="1"/>
          <p:nvPr/>
        </p:nvSpPr>
        <p:spPr>
          <a:xfrm>
            <a:off x="1065000" y="4685150"/>
            <a:ext cx="701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chemeClr val="lt2"/>
                </a:solidFill>
              </a:rPr>
              <a:t>Based on </a:t>
            </a:r>
            <a:r>
              <a:rPr lang="en-GB" sz="1100">
                <a:solidFill>
                  <a:schemeClr val="lt2"/>
                </a:solidFill>
              </a:rPr>
              <a:t>item and purchase data from </a:t>
            </a:r>
            <a:r>
              <a:rPr lang="en-GB" sz="1100">
                <a:solidFill>
                  <a:schemeClr val="lt2"/>
                </a:solidFill>
              </a:rPr>
              <a:t>2019 until 2021. </a:t>
            </a:r>
            <a:r>
              <a:rPr lang="en-GB" sz="1100">
                <a:solidFill>
                  <a:schemeClr val="lt2"/>
                </a:solidFill>
              </a:rPr>
              <a:t>Future analysis can expand to more data points.</a:t>
            </a:r>
            <a:endParaRPr sz="1100">
              <a:solidFill>
                <a:schemeClr val="lt2"/>
              </a:solidFill>
            </a:endParaRPr>
          </a:p>
        </p:txBody>
      </p:sp>
      <p:pic>
        <p:nvPicPr>
          <p:cNvPr id="653" name="Google Shape;653;p47"/>
          <p:cNvPicPr preferRelativeResize="0"/>
          <p:nvPr/>
        </p:nvPicPr>
        <p:blipFill>
          <a:blip r:embed="rId5">
            <a:alphaModFix/>
          </a:blip>
          <a:stretch>
            <a:fillRect/>
          </a:stretch>
        </p:blipFill>
        <p:spPr>
          <a:xfrm>
            <a:off x="1987925" y="1009362"/>
            <a:ext cx="446989" cy="370763"/>
          </a:xfrm>
          <a:prstGeom prst="rect">
            <a:avLst/>
          </a:prstGeom>
          <a:noFill/>
          <a:ln>
            <a:noFill/>
          </a:ln>
        </p:spPr>
      </p:pic>
      <p:pic>
        <p:nvPicPr>
          <p:cNvPr id="654" name="Google Shape;654;p47"/>
          <p:cNvPicPr preferRelativeResize="0"/>
          <p:nvPr/>
        </p:nvPicPr>
        <p:blipFill>
          <a:blip r:embed="rId6">
            <a:alphaModFix/>
          </a:blip>
          <a:stretch>
            <a:fillRect/>
          </a:stretch>
        </p:blipFill>
        <p:spPr>
          <a:xfrm>
            <a:off x="4405078" y="947300"/>
            <a:ext cx="333827" cy="494872"/>
          </a:xfrm>
          <a:prstGeom prst="rect">
            <a:avLst/>
          </a:prstGeom>
          <a:noFill/>
          <a:ln>
            <a:noFill/>
          </a:ln>
        </p:spPr>
      </p:pic>
      <p:pic>
        <p:nvPicPr>
          <p:cNvPr id="655" name="Google Shape;655;p47"/>
          <p:cNvPicPr preferRelativeResize="0"/>
          <p:nvPr/>
        </p:nvPicPr>
        <p:blipFill>
          <a:blip r:embed="rId7">
            <a:alphaModFix/>
          </a:blip>
          <a:stretch>
            <a:fillRect/>
          </a:stretch>
        </p:blipFill>
        <p:spPr>
          <a:xfrm>
            <a:off x="6709058" y="944367"/>
            <a:ext cx="446988" cy="494873"/>
          </a:xfrm>
          <a:prstGeom prst="rect">
            <a:avLst/>
          </a:prstGeom>
          <a:noFill/>
          <a:ln>
            <a:noFill/>
          </a:ln>
        </p:spPr>
      </p:pic>
      <p:sp>
        <p:nvSpPr>
          <p:cNvPr id="656" name="Google Shape;656;p47"/>
          <p:cNvSpPr txBox="1"/>
          <p:nvPr>
            <p:ph idx="1" type="subTitle"/>
          </p:nvPr>
        </p:nvSpPr>
        <p:spPr>
          <a:xfrm>
            <a:off x="2586475" y="154700"/>
            <a:ext cx="3971100" cy="792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4600">
                <a:solidFill>
                  <a:schemeClr val="accent4"/>
                </a:solidFill>
                <a:latin typeface="Titan One"/>
                <a:ea typeface="Titan One"/>
                <a:cs typeface="Titan One"/>
                <a:sym typeface="Titan One"/>
              </a:rPr>
              <a:t>t</a:t>
            </a:r>
            <a:r>
              <a:rPr lang="en-GB" sz="4600">
                <a:solidFill>
                  <a:schemeClr val="accent4"/>
                </a:solidFill>
                <a:latin typeface="Titan One"/>
                <a:ea typeface="Titan One"/>
                <a:cs typeface="Titan One"/>
                <a:sym typeface="Titan One"/>
              </a:rPr>
              <a:t>he supply</a:t>
            </a:r>
            <a:endParaRPr sz="4600">
              <a:solidFill>
                <a:schemeClr val="accent4"/>
              </a:solidFill>
              <a:latin typeface="Titan One"/>
              <a:ea typeface="Titan One"/>
              <a:cs typeface="Titan One"/>
              <a:sym typeface="Titan One"/>
            </a:endParaRPr>
          </a:p>
        </p:txBody>
      </p:sp>
      <p:pic>
        <p:nvPicPr>
          <p:cNvPr id="657" name="Google Shape;657;p47" title="Chart"/>
          <p:cNvPicPr preferRelativeResize="0"/>
          <p:nvPr/>
        </p:nvPicPr>
        <p:blipFill>
          <a:blip r:embed="rId8">
            <a:alphaModFix/>
          </a:blip>
          <a:stretch>
            <a:fillRect/>
          </a:stretch>
        </p:blipFill>
        <p:spPr>
          <a:xfrm>
            <a:off x="-247002" y="2893160"/>
            <a:ext cx="1312000" cy="15813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15F"/>
        </a:solidFill>
      </p:bgPr>
    </p:bg>
    <p:spTree>
      <p:nvGrpSpPr>
        <p:cNvPr id="661" name="Shape 661"/>
        <p:cNvGrpSpPr/>
        <p:nvPr/>
      </p:nvGrpSpPr>
      <p:grpSpPr>
        <a:xfrm>
          <a:off x="0" y="0"/>
          <a:ext cx="0" cy="0"/>
          <a:chOff x="0" y="0"/>
          <a:chExt cx="0" cy="0"/>
        </a:xfrm>
      </p:grpSpPr>
      <p:sp>
        <p:nvSpPr>
          <p:cNvPr id="662" name="Google Shape;662;p48"/>
          <p:cNvSpPr/>
          <p:nvPr/>
        </p:nvSpPr>
        <p:spPr>
          <a:xfrm>
            <a:off x="1104163" y="452250"/>
            <a:ext cx="69357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Active users</a:t>
            </a:r>
            <a:endParaRPr sz="1500">
              <a:solidFill>
                <a:srgbClr val="FFFFFF"/>
              </a:solidFill>
              <a:latin typeface="DM Sans Black"/>
              <a:ea typeface="DM Sans Black"/>
              <a:cs typeface="DM Sans Black"/>
              <a:sym typeface="DM Sans Black"/>
            </a:endParaRPr>
          </a:p>
        </p:txBody>
      </p:sp>
      <p:sp>
        <p:nvSpPr>
          <p:cNvPr id="663" name="Google Shape;663;p48"/>
          <p:cNvSpPr txBox="1"/>
          <p:nvPr>
            <p:ph idx="4294967295" type="title"/>
          </p:nvPr>
        </p:nvSpPr>
        <p:spPr>
          <a:xfrm>
            <a:off x="1134887" y="1356425"/>
            <a:ext cx="21531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None/>
            </a:pPr>
            <a:r>
              <a:rPr lang="en-GB" sz="5400">
                <a:solidFill>
                  <a:srgbClr val="FFFFFF"/>
                </a:solidFill>
                <a:latin typeface="DM Sans Black"/>
                <a:ea typeface="DM Sans Black"/>
                <a:cs typeface="DM Sans Black"/>
                <a:sym typeface="DM Sans Black"/>
              </a:rPr>
              <a:t>871K</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Active users</a:t>
            </a:r>
            <a:endParaRPr sz="1500">
              <a:solidFill>
                <a:srgbClr val="FFFFFF"/>
              </a:solidFill>
              <a:latin typeface="DM Sans Black"/>
              <a:ea typeface="DM Sans Black"/>
              <a:cs typeface="DM Sans Black"/>
              <a:sym typeface="DM Sans Black"/>
            </a:endParaRPr>
          </a:p>
        </p:txBody>
      </p:sp>
      <p:sp>
        <p:nvSpPr>
          <p:cNvPr id="664" name="Google Shape;664;p48"/>
          <p:cNvSpPr txBox="1"/>
          <p:nvPr>
            <p:ph idx="4294967295" type="title"/>
          </p:nvPr>
        </p:nvSpPr>
        <p:spPr>
          <a:xfrm>
            <a:off x="3367300" y="1356425"/>
            <a:ext cx="2281200" cy="1395600"/>
          </a:xfrm>
          <a:prstGeom prst="rect">
            <a:avLst/>
          </a:prstGeom>
          <a:solidFill>
            <a:schemeClr val="dk1"/>
          </a:solidFill>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GB" sz="5400">
                <a:solidFill>
                  <a:srgbClr val="FFFFFF"/>
                </a:solidFill>
                <a:latin typeface="DM Sans Black"/>
                <a:ea typeface="DM Sans Black"/>
                <a:cs typeface="DM Sans Black"/>
                <a:sym typeface="DM Sans Black"/>
              </a:rPr>
              <a:t>+23K</a:t>
            </a:r>
            <a:endParaRPr sz="5400">
              <a:solidFill>
                <a:srgbClr val="FFFFFF"/>
              </a:solidFill>
              <a:latin typeface="DM Sans Black"/>
              <a:ea typeface="DM Sans Black"/>
              <a:cs typeface="DM Sans Black"/>
              <a:sym typeface="DM Sans Black"/>
            </a:endParaRPr>
          </a:p>
          <a:p>
            <a:pPr indent="0" lvl="0" marL="0" rtl="0" algn="ctr">
              <a:spcBef>
                <a:spcPts val="0"/>
              </a:spcBef>
              <a:spcAft>
                <a:spcPts val="0"/>
              </a:spcAft>
              <a:buClr>
                <a:schemeClr val="dk1"/>
              </a:buClr>
              <a:buSzPts val="1100"/>
              <a:buFont typeface="Arial"/>
              <a:buNone/>
            </a:pPr>
            <a:r>
              <a:rPr lang="en-GB" sz="1500">
                <a:solidFill>
                  <a:srgbClr val="FFFFFF"/>
                </a:solidFill>
                <a:latin typeface="DM Sans Black"/>
                <a:ea typeface="DM Sans Black"/>
                <a:cs typeface="DM Sans Black"/>
                <a:sym typeface="DM Sans Black"/>
              </a:rPr>
              <a:t>Unique items</a:t>
            </a:r>
            <a:endParaRPr>
              <a:solidFill>
                <a:srgbClr val="FFFFFF"/>
              </a:solidFill>
              <a:latin typeface="DM Sans Black"/>
              <a:ea typeface="DM Sans Black"/>
              <a:cs typeface="DM Sans Black"/>
              <a:sym typeface="DM Sans Black"/>
            </a:endParaRPr>
          </a:p>
        </p:txBody>
      </p:sp>
      <p:sp>
        <p:nvSpPr>
          <p:cNvPr id="665" name="Google Shape;665;p48"/>
          <p:cNvSpPr txBox="1"/>
          <p:nvPr>
            <p:ph idx="4294967295" type="title"/>
          </p:nvPr>
        </p:nvSpPr>
        <p:spPr>
          <a:xfrm>
            <a:off x="5727814" y="1356425"/>
            <a:ext cx="2153100" cy="1395600"/>
          </a:xfrm>
          <a:prstGeom prst="rect">
            <a:avLst/>
          </a:prstGeom>
          <a:solidFill>
            <a:schemeClr val="dk1"/>
          </a:solidFill>
        </p:spPr>
        <p:txBody>
          <a:bodyPr anchorCtr="0" anchor="t" bIns="0" lIns="0" spcFirstLastPara="1" rIns="0" wrap="square" tIns="0">
            <a:normAutofit fontScale="90000"/>
          </a:bodyPr>
          <a:lstStyle/>
          <a:p>
            <a:pPr indent="0" lvl="0" marL="0" rtl="0" algn="ctr">
              <a:spcBef>
                <a:spcPts val="0"/>
              </a:spcBef>
              <a:spcAft>
                <a:spcPts val="0"/>
              </a:spcAft>
              <a:buClr>
                <a:schemeClr val="dk1"/>
              </a:buClr>
              <a:buSzPts val="990"/>
              <a:buFont typeface="Arial"/>
              <a:buNone/>
            </a:pPr>
            <a:r>
              <a:rPr lang="en-GB" sz="6000">
                <a:solidFill>
                  <a:srgbClr val="FFFFFF"/>
                </a:solidFill>
                <a:latin typeface="DM Sans Black"/>
                <a:ea typeface="DM Sans Black"/>
                <a:cs typeface="DM Sans Black"/>
                <a:sym typeface="DM Sans Black"/>
              </a:rPr>
              <a:t>+5.7M</a:t>
            </a:r>
            <a:endParaRPr sz="6000">
              <a:solidFill>
                <a:srgbClr val="FFFFFF"/>
              </a:solidFill>
              <a:latin typeface="DM Sans Black"/>
              <a:ea typeface="DM Sans Black"/>
              <a:cs typeface="DM Sans Black"/>
              <a:sym typeface="DM Sans Black"/>
            </a:endParaRPr>
          </a:p>
          <a:p>
            <a:pPr indent="0" lvl="0" marL="0" rtl="0" algn="ctr">
              <a:spcBef>
                <a:spcPts val="0"/>
              </a:spcBef>
              <a:spcAft>
                <a:spcPts val="0"/>
              </a:spcAft>
              <a:buClr>
                <a:schemeClr val="dk1"/>
              </a:buClr>
              <a:buSzPct val="66666"/>
              <a:buFont typeface="Arial"/>
              <a:buNone/>
            </a:pPr>
            <a:r>
              <a:rPr lang="en-GB" sz="1650">
                <a:solidFill>
                  <a:srgbClr val="FFFFFF"/>
                </a:solidFill>
                <a:latin typeface="DM Sans Black"/>
                <a:ea typeface="DM Sans Black"/>
                <a:cs typeface="DM Sans Black"/>
                <a:sym typeface="DM Sans Black"/>
              </a:rPr>
              <a:t>magic bags purchased</a:t>
            </a:r>
            <a:endParaRPr sz="1650">
              <a:solidFill>
                <a:srgbClr val="FFFFFF"/>
              </a:solidFill>
              <a:latin typeface="DM Sans Black"/>
              <a:ea typeface="DM Sans Black"/>
              <a:cs typeface="DM Sans Black"/>
              <a:sym typeface="DM Sans Black"/>
            </a:endParaRPr>
          </a:p>
        </p:txBody>
      </p:sp>
      <p:sp>
        <p:nvSpPr>
          <p:cNvPr id="666" name="Google Shape;666;p48"/>
          <p:cNvSpPr txBox="1"/>
          <p:nvPr>
            <p:ph idx="1" type="subTitle"/>
          </p:nvPr>
        </p:nvSpPr>
        <p:spPr>
          <a:xfrm>
            <a:off x="2516088" y="154700"/>
            <a:ext cx="4111800" cy="7926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4600">
                <a:solidFill>
                  <a:schemeClr val="accent4"/>
                </a:solidFill>
                <a:latin typeface="Titan One"/>
                <a:ea typeface="Titan One"/>
                <a:cs typeface="Titan One"/>
                <a:sym typeface="Titan One"/>
              </a:rPr>
              <a:t>t</a:t>
            </a:r>
            <a:r>
              <a:rPr lang="en-GB" sz="4600">
                <a:solidFill>
                  <a:schemeClr val="accent4"/>
                </a:solidFill>
                <a:latin typeface="Titan One"/>
                <a:ea typeface="Titan One"/>
                <a:cs typeface="Titan One"/>
                <a:sym typeface="Titan One"/>
              </a:rPr>
              <a:t>he demand</a:t>
            </a:r>
            <a:endParaRPr sz="4600">
              <a:solidFill>
                <a:schemeClr val="accent4"/>
              </a:solidFill>
              <a:latin typeface="Titan One"/>
              <a:ea typeface="Titan One"/>
              <a:cs typeface="Titan One"/>
              <a:sym typeface="Titan One"/>
            </a:endParaRPr>
          </a:p>
        </p:txBody>
      </p:sp>
      <p:pic>
        <p:nvPicPr>
          <p:cNvPr id="667" name="Google Shape;667;p48"/>
          <p:cNvPicPr preferRelativeResize="0"/>
          <p:nvPr/>
        </p:nvPicPr>
        <p:blipFill>
          <a:blip r:embed="rId3">
            <a:alphaModFix/>
          </a:blip>
          <a:stretch>
            <a:fillRect/>
          </a:stretch>
        </p:blipFill>
        <p:spPr>
          <a:xfrm>
            <a:off x="1987925" y="1009362"/>
            <a:ext cx="446989" cy="370763"/>
          </a:xfrm>
          <a:prstGeom prst="rect">
            <a:avLst/>
          </a:prstGeom>
          <a:noFill/>
          <a:ln>
            <a:noFill/>
          </a:ln>
        </p:spPr>
      </p:pic>
      <p:pic>
        <p:nvPicPr>
          <p:cNvPr id="668" name="Google Shape;668;p48"/>
          <p:cNvPicPr preferRelativeResize="0"/>
          <p:nvPr/>
        </p:nvPicPr>
        <p:blipFill>
          <a:blip r:embed="rId4">
            <a:alphaModFix/>
          </a:blip>
          <a:stretch>
            <a:fillRect/>
          </a:stretch>
        </p:blipFill>
        <p:spPr>
          <a:xfrm>
            <a:off x="4405078" y="947300"/>
            <a:ext cx="333827" cy="494872"/>
          </a:xfrm>
          <a:prstGeom prst="rect">
            <a:avLst/>
          </a:prstGeom>
          <a:noFill/>
          <a:ln>
            <a:noFill/>
          </a:ln>
        </p:spPr>
      </p:pic>
      <p:pic>
        <p:nvPicPr>
          <p:cNvPr id="669" name="Google Shape;669;p48"/>
          <p:cNvPicPr preferRelativeResize="0"/>
          <p:nvPr/>
        </p:nvPicPr>
        <p:blipFill>
          <a:blip r:embed="rId5">
            <a:alphaModFix/>
          </a:blip>
          <a:stretch>
            <a:fillRect/>
          </a:stretch>
        </p:blipFill>
        <p:spPr>
          <a:xfrm>
            <a:off x="6580883" y="947302"/>
            <a:ext cx="446988" cy="494873"/>
          </a:xfrm>
          <a:prstGeom prst="rect">
            <a:avLst/>
          </a:prstGeom>
          <a:noFill/>
          <a:ln>
            <a:noFill/>
          </a:ln>
        </p:spPr>
      </p:pic>
      <p:sp>
        <p:nvSpPr>
          <p:cNvPr id="670" name="Google Shape;670;p48"/>
          <p:cNvSpPr txBox="1"/>
          <p:nvPr/>
        </p:nvSpPr>
        <p:spPr>
          <a:xfrm>
            <a:off x="1065000" y="4685150"/>
            <a:ext cx="701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chemeClr val="lt2"/>
                </a:solidFill>
              </a:rPr>
              <a:t>Based on item and purchase data from 2019 until 2021. Future analysis can expand to more data points.</a:t>
            </a:r>
            <a:endParaRPr sz="1100">
              <a:solidFill>
                <a:schemeClr val="lt2"/>
              </a:solidFill>
            </a:endParaRPr>
          </a:p>
        </p:txBody>
      </p:sp>
      <p:sp>
        <p:nvSpPr>
          <p:cNvPr id="671" name="Google Shape;671;p48"/>
          <p:cNvSpPr txBox="1"/>
          <p:nvPr/>
        </p:nvSpPr>
        <p:spPr>
          <a:xfrm>
            <a:off x="3367300" y="3510838"/>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Add categories</a:t>
            </a:r>
            <a:endParaRPr sz="1500">
              <a:solidFill>
                <a:srgbClr val="FFFFFF"/>
              </a:solidFill>
              <a:latin typeface="DM Sans Black"/>
              <a:ea typeface="DM Sans Black"/>
              <a:cs typeface="DM Sans Black"/>
              <a:sym typeface="DM Sans Black"/>
            </a:endParaRPr>
          </a:p>
          <a:p>
            <a:pPr indent="0" lvl="0" marL="0" rtl="0" algn="ctr">
              <a:spcBef>
                <a:spcPts val="0"/>
              </a:spcBef>
              <a:spcAft>
                <a:spcPts val="0"/>
              </a:spcAft>
              <a:buNone/>
            </a:pPr>
            <a:r>
              <a:rPr lang="en-GB" sz="1500">
                <a:solidFill>
                  <a:srgbClr val="FFFFFF"/>
                </a:solidFill>
                <a:latin typeface="DM Sans Black"/>
                <a:ea typeface="DM Sans Black"/>
                <a:cs typeface="DM Sans Black"/>
                <a:sym typeface="DM Sans Black"/>
              </a:rPr>
              <a:t>Add trends over time?</a:t>
            </a:r>
            <a:endParaRPr sz="1500">
              <a:solidFill>
                <a:srgbClr val="FFFFFF"/>
              </a:solidFill>
              <a:latin typeface="DM Sans Black"/>
              <a:ea typeface="DM Sans Black"/>
              <a:cs typeface="DM Sans Black"/>
              <a:sym typeface="DM Sans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9"/>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What are market demand characteristics?</a:t>
            </a:r>
            <a:endParaRPr b="1" sz="2600">
              <a:solidFill>
                <a:srgbClr val="242E30"/>
              </a:solidFill>
              <a:latin typeface="Inter"/>
              <a:ea typeface="Inter"/>
              <a:cs typeface="Inter"/>
              <a:sym typeface="Inter"/>
            </a:endParaRPr>
          </a:p>
          <a:p>
            <a:pPr indent="0" lvl="0" marL="0" marR="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D</a:t>
            </a:r>
            <a:r>
              <a:rPr lang="en-GB" sz="2000">
                <a:solidFill>
                  <a:srgbClr val="242E30"/>
                </a:solidFill>
                <a:latin typeface="Inter"/>
                <a:ea typeface="Inter"/>
                <a:cs typeface="Inter"/>
                <a:sym typeface="Inter"/>
              </a:rPr>
              <a:t>efining high and low demand</a:t>
            </a:r>
            <a:endParaRPr i="0" sz="2000" u="none" cap="none" strike="noStrike">
              <a:solidFill>
                <a:srgbClr val="242E30"/>
              </a:solidFill>
              <a:latin typeface="Inter"/>
              <a:ea typeface="Inter"/>
              <a:cs typeface="Inter"/>
              <a:sym typeface="Inter"/>
            </a:endParaRPr>
          </a:p>
        </p:txBody>
      </p:sp>
      <p:sp>
        <p:nvSpPr>
          <p:cNvPr id="677" name="Google Shape;677;p49"/>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GB"/>
              <a:t>‹#›</a:t>
            </a:fld>
            <a:r>
              <a:rPr lang="en-GB"/>
              <a:t>  |  </a:t>
            </a:r>
            <a:endParaRPr b="1"/>
          </a:p>
        </p:txBody>
      </p:sp>
      <p:sp>
        <p:nvSpPr>
          <p:cNvPr id="678" name="Google Shape;678;p49"/>
          <p:cNvSpPr txBox="1"/>
          <p:nvPr/>
        </p:nvSpPr>
        <p:spPr>
          <a:xfrm>
            <a:off x="367585" y="947300"/>
            <a:ext cx="822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High demand</a:t>
            </a:r>
            <a:endParaRPr b="1"/>
          </a:p>
          <a:p>
            <a:pPr indent="0" lvl="0" marL="0" rtl="0" algn="l">
              <a:spcBef>
                <a:spcPts val="0"/>
              </a:spcBef>
              <a:spcAft>
                <a:spcPts val="0"/>
              </a:spcAft>
              <a:buNone/>
            </a:pPr>
            <a:r>
              <a:rPr lang="en-GB"/>
              <a:t>The categories with the highest </a:t>
            </a:r>
            <a:r>
              <a:rPr lang="en-GB" u="sng"/>
              <a:t>purchase volume</a:t>
            </a:r>
            <a:r>
              <a:rPr lang="en-GB"/>
              <a:t> and </a:t>
            </a:r>
            <a:r>
              <a:rPr lang="en-GB" u="sng"/>
              <a:t>quantity</a:t>
            </a:r>
            <a:r>
              <a:rPr lang="en-GB" u="sng"/>
              <a:t> sold</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GB"/>
              <a:t>Focus on onboarding new suppliers who offer items in these popular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Actionable Insight for Sales: "Prioritize suppliers offering [Top Item Category 1], especially [Specific Diet Category if applicable], as these are in high demand."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Low demand</a:t>
            </a:r>
            <a:endParaRPr b="1"/>
          </a:p>
          <a:p>
            <a:pPr indent="0" lvl="0" marL="0" rtl="0" algn="l">
              <a:spcBef>
                <a:spcPts val="0"/>
              </a:spcBef>
              <a:spcAft>
                <a:spcPts val="0"/>
              </a:spcAft>
              <a:buNone/>
            </a:pPr>
            <a:r>
              <a:rPr lang="en-GB"/>
              <a:t>Potentially emerging categories whose purchase frequency is significantly increasing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Target suppliers who offer these trending items to capitalize on emerging market 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Actionable Insight for Sales: "Look for suppliers with [Specific Item Category] that shows a strong upward trend in purchases."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0"/>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What are supplier characteristics?</a:t>
            </a:r>
            <a:endParaRPr sz="2000">
              <a:solidFill>
                <a:srgbClr val="242E30"/>
              </a:solidFill>
              <a:latin typeface="Inter"/>
              <a:ea typeface="Inter"/>
              <a:cs typeface="Inter"/>
              <a:sym typeface="Inter"/>
            </a:endParaRPr>
          </a:p>
          <a:p>
            <a:pPr indent="0" lvl="0" marL="0" rtl="0" algn="l">
              <a:lnSpc>
                <a:spcPct val="80000"/>
              </a:lnSpc>
              <a:spcBef>
                <a:spcPts val="0"/>
              </a:spcBef>
              <a:spcAft>
                <a:spcPts val="0"/>
              </a:spcAft>
              <a:buClr>
                <a:srgbClr val="FFAC59"/>
              </a:buClr>
              <a:buSzPts val="2600"/>
              <a:buFont typeface="Arial"/>
              <a:buNone/>
            </a:pPr>
            <a:r>
              <a:rPr lang="en-GB" sz="2000">
                <a:solidFill>
                  <a:srgbClr val="242E30"/>
                </a:solidFill>
                <a:latin typeface="Inter"/>
                <a:ea typeface="Inter"/>
                <a:cs typeface="Inter"/>
                <a:sym typeface="Inter"/>
              </a:rPr>
              <a:t>D</a:t>
            </a:r>
            <a:r>
              <a:rPr lang="en-GB" sz="2000">
                <a:solidFill>
                  <a:srgbClr val="242E30"/>
                </a:solidFill>
                <a:latin typeface="Inter"/>
                <a:ea typeface="Inter"/>
                <a:cs typeface="Inter"/>
                <a:sym typeface="Inter"/>
              </a:rPr>
              <a:t>efining high and low supply</a:t>
            </a:r>
            <a:endParaRPr sz="2000">
              <a:solidFill>
                <a:srgbClr val="242E30"/>
              </a:solidFill>
              <a:latin typeface="Inter"/>
              <a:ea typeface="Inter"/>
              <a:cs typeface="Inter"/>
              <a:sym typeface="Inter"/>
            </a:endParaRPr>
          </a:p>
          <a:p>
            <a:pPr indent="0" lvl="0" marL="0" marR="0" rtl="0" algn="l">
              <a:lnSpc>
                <a:spcPct val="80000"/>
              </a:lnSpc>
              <a:spcBef>
                <a:spcPts val="0"/>
              </a:spcBef>
              <a:spcAft>
                <a:spcPts val="0"/>
              </a:spcAft>
              <a:buClr>
                <a:srgbClr val="FFAC59"/>
              </a:buClr>
              <a:buSzPts val="2600"/>
              <a:buFont typeface="Arial"/>
              <a:buNone/>
            </a:pPr>
            <a:r>
              <a:t/>
            </a:r>
            <a:endParaRPr b="1" sz="2600">
              <a:solidFill>
                <a:srgbClr val="242E30"/>
              </a:solidFill>
              <a:latin typeface="Inter"/>
              <a:ea typeface="Inter"/>
              <a:cs typeface="Inter"/>
              <a:sym typeface="Inter"/>
            </a:endParaRPr>
          </a:p>
        </p:txBody>
      </p:sp>
      <p:sp>
        <p:nvSpPr>
          <p:cNvPr id="684" name="Google Shape;684;p50"/>
          <p:cNvSpPr txBox="1"/>
          <p:nvPr>
            <p:ph idx="12" type="sldNum"/>
          </p:nvPr>
        </p:nvSpPr>
        <p:spPr>
          <a:xfrm>
            <a:off x="457175" y="4737075"/>
            <a:ext cx="3269700" cy="3936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GB"/>
              <a:t>‹#›</a:t>
            </a:fld>
            <a:r>
              <a:rPr lang="en-GB"/>
              <a:t>  |  </a:t>
            </a:r>
            <a:endParaRPr b="1"/>
          </a:p>
        </p:txBody>
      </p:sp>
      <p:sp>
        <p:nvSpPr>
          <p:cNvPr id="685" name="Google Shape;685;p50"/>
          <p:cNvSpPr txBox="1"/>
          <p:nvPr/>
        </p:nvSpPr>
        <p:spPr>
          <a:xfrm>
            <a:off x="363292" y="947300"/>
            <a:ext cx="8229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High supply</a:t>
            </a:r>
            <a:endParaRPr b="1"/>
          </a:p>
          <a:p>
            <a:pPr indent="0" lvl="0" marL="0" rtl="0" algn="l">
              <a:spcBef>
                <a:spcPts val="0"/>
              </a:spcBef>
              <a:spcAft>
                <a:spcPts val="0"/>
              </a:spcAft>
              <a:buNone/>
            </a:pPr>
            <a:r>
              <a:rPr lang="en-GB"/>
              <a:t>Determine if certain supplier characteristics (e.g., store_segment, chain_id, item_category, item_diet_category) are associated with higher overall purchase volume or average quantity per purchase across their offerings.</a:t>
            </a:r>
            <a:endParaRPr/>
          </a:p>
          <a:p>
            <a:pPr indent="0" lvl="0" marL="0" rtl="0" algn="l">
              <a:spcBef>
                <a:spcPts val="0"/>
              </a:spcBef>
              <a:spcAft>
                <a:spcPts val="0"/>
              </a:spcAft>
              <a:buNone/>
            </a:pPr>
            <a:r>
              <a:rPr lang="en-GB"/>
              <a:t>If certain store segments consistently sell more, prioritize onboarding more suppliers from those segments.</a:t>
            </a:r>
            <a:endParaRPr/>
          </a:p>
          <a:p>
            <a:pPr indent="0" lvl="0" marL="0" rtl="0" algn="l">
              <a:spcBef>
                <a:spcPts val="0"/>
              </a:spcBef>
              <a:spcAft>
                <a:spcPts val="0"/>
              </a:spcAft>
              <a:buNone/>
            </a:pPr>
            <a:r>
              <a:rPr lang="en-GB"/>
              <a:t>Actionable Insight for Sales: "Focus on onboarding suppliers that fit the profile of successful stores, such as those in the [Specific Store Segment] category."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Low supply</a:t>
            </a:r>
            <a:endParaRPr b="1"/>
          </a:p>
          <a:p>
            <a:pPr indent="0" lvl="0" marL="0" rtl="0" algn="l">
              <a:spcBef>
                <a:spcPts val="0"/>
              </a:spcBef>
              <a:spcAft>
                <a:spcPts val="0"/>
              </a:spcAft>
              <a:buNone/>
            </a:pPr>
            <a:r>
              <a:rPr lang="en-GB"/>
              <a:t>Analyze if certain store_segments </a:t>
            </a:r>
            <a:r>
              <a:rPr lang="en-GB"/>
              <a:t>or regions </a:t>
            </a:r>
            <a:r>
              <a:rPr lang="en-GB"/>
              <a:t>have a high purchase volume but a limited number of suppliers offering relevant items.</a:t>
            </a:r>
            <a:endParaRPr/>
          </a:p>
          <a:p>
            <a:pPr indent="0" lvl="0" marL="0" rtl="0" algn="l">
              <a:spcBef>
                <a:spcPts val="0"/>
              </a:spcBef>
              <a:spcAft>
                <a:spcPts val="0"/>
              </a:spcAft>
              <a:buNone/>
            </a:pPr>
            <a:r>
              <a:rPr lang="en-GB"/>
              <a:t>Identify opportunities to onboard suppliers in these underserved areas or segments.</a:t>
            </a:r>
            <a:endParaRPr/>
          </a:p>
          <a:p>
            <a:pPr indent="0" lvl="0" marL="0" rtl="0" algn="l">
              <a:spcBef>
                <a:spcPts val="0"/>
              </a:spcBef>
              <a:spcAft>
                <a:spcPts val="0"/>
              </a:spcAft>
              <a:buNone/>
            </a:pPr>
            <a:r>
              <a:rPr lang="en-GB"/>
              <a:t>Actionable Insight for Sales: "Explore opportunities to onboard suppliers in [Specific Store Segment] as there's high demand but potentially fewer options."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1"/>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FFAC59"/>
              </a:buClr>
              <a:buSzPts val="2600"/>
              <a:buFont typeface="Arial"/>
              <a:buNone/>
            </a:pPr>
            <a:r>
              <a:rPr b="1" lang="en-GB" sz="2600">
                <a:solidFill>
                  <a:srgbClr val="242E30"/>
                </a:solidFill>
                <a:latin typeface="Inter"/>
                <a:ea typeface="Inter"/>
                <a:cs typeface="Inter"/>
                <a:sym typeface="Inter"/>
              </a:rPr>
              <a:t>Data dictionary</a:t>
            </a:r>
            <a:endParaRPr sz="1500">
              <a:solidFill>
                <a:srgbClr val="242E30"/>
              </a:solidFill>
              <a:latin typeface="Inter"/>
              <a:ea typeface="Inter"/>
              <a:cs typeface="Inter"/>
              <a:sym typeface="Inter"/>
            </a:endParaRPr>
          </a:p>
        </p:txBody>
      </p:sp>
      <p:graphicFrame>
        <p:nvGraphicFramePr>
          <p:cNvPr id="691" name="Google Shape;691;p51"/>
          <p:cNvGraphicFramePr/>
          <p:nvPr/>
        </p:nvGraphicFramePr>
        <p:xfrm>
          <a:off x="457175" y="1246000"/>
          <a:ext cx="3000000" cy="3000000"/>
        </p:xfrm>
        <a:graphic>
          <a:graphicData uri="http://schemas.openxmlformats.org/drawingml/2006/table">
            <a:tbl>
              <a:tblPr>
                <a:noFill/>
                <a:tableStyleId>{1233A9DC-717F-476D-A135-F02FCE467DF0}</a:tableStyleId>
              </a:tblPr>
              <a:tblGrid>
                <a:gridCol w="1497100"/>
                <a:gridCol w="2323850"/>
              </a:tblGrid>
              <a:tr h="2134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item_id</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unique identifier for an item</a:t>
                      </a:r>
                      <a:endParaRPr sz="1200">
                        <a:solidFill>
                          <a:schemeClr val="dk2"/>
                        </a:solidFill>
                        <a:latin typeface="DM Sans"/>
                        <a:ea typeface="DM Sans"/>
                        <a:cs typeface="DM Sans"/>
                        <a:sym typeface="DM Sans"/>
                      </a:endParaRPr>
                    </a:p>
                  </a:txBody>
                  <a:tcPr marT="91425" marB="91425" marR="91425" marL="91425"/>
                </a:tc>
              </a:tr>
              <a:tr h="1387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item_category</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the type of supply being offered</a:t>
                      </a:r>
                      <a:endParaRPr sz="1200">
                        <a:solidFill>
                          <a:schemeClr val="dk2"/>
                        </a:solidFill>
                        <a:latin typeface="DM Sans"/>
                        <a:ea typeface="DM Sans"/>
                        <a:cs typeface="DM Sans"/>
                        <a:sym typeface="DM Sans"/>
                      </a:endParaRPr>
                    </a:p>
                  </a:txBody>
                  <a:tcPr marT="91425" marB="91425" marR="91425" marL="91425"/>
                </a:tc>
              </a:tr>
              <a:tr h="167475">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item_diet_category</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if applicable, the dietary category of the item</a:t>
                      </a:r>
                      <a:endParaRPr sz="1200">
                        <a:solidFill>
                          <a:schemeClr val="dk2"/>
                        </a:solidFill>
                        <a:latin typeface="DM Sans"/>
                        <a:ea typeface="DM Sans"/>
                        <a:cs typeface="DM Sans"/>
                        <a:sym typeface="DM Sans"/>
                      </a:endParaRPr>
                    </a:p>
                  </a:txBody>
                  <a:tcPr marT="91425" marB="91425" marR="91425" marL="91425"/>
                </a:tc>
              </a:tr>
              <a:tr h="167475">
                <a:tc>
                  <a:txBody>
                    <a:bodyPr/>
                    <a:lstStyle/>
                    <a:p>
                      <a:pPr indent="0" lvl="0" marL="0" rtl="0" algn="l">
                        <a:spcBef>
                          <a:spcPts val="0"/>
                        </a:spcBef>
                        <a:spcAft>
                          <a:spcPts val="0"/>
                        </a:spcAft>
                        <a:buClr>
                          <a:schemeClr val="dk1"/>
                        </a:buClr>
                        <a:buSzPts val="1100"/>
                        <a:buFont typeface="Arial"/>
                        <a:buNone/>
                      </a:pPr>
                      <a:r>
                        <a:rPr lang="en-GB" sz="1200">
                          <a:solidFill>
                            <a:schemeClr val="dk2"/>
                          </a:solidFill>
                          <a:latin typeface="DM Sans"/>
                          <a:ea typeface="DM Sans"/>
                          <a:cs typeface="DM Sans"/>
                          <a:sym typeface="DM Sans"/>
                        </a:rPr>
                        <a:t> store_id</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unique identifier for the store that is offering the given item</a:t>
                      </a:r>
                      <a:endParaRPr sz="1200">
                        <a:solidFill>
                          <a:schemeClr val="dk2"/>
                        </a:solidFill>
                        <a:latin typeface="DM Sans"/>
                        <a:ea typeface="DM Sans"/>
                        <a:cs typeface="DM Sans"/>
                        <a:sym typeface="DM Sans"/>
                      </a:endParaRPr>
                    </a:p>
                  </a:txBody>
                  <a:tcPr marT="91425" marB="91425" marR="91425" marL="91425"/>
                </a:tc>
              </a:tr>
              <a:tr h="1387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store_segment</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the category of store</a:t>
                      </a:r>
                      <a:endParaRPr sz="1200">
                        <a:solidFill>
                          <a:schemeClr val="dk2"/>
                        </a:solidFill>
                        <a:latin typeface="DM Sans"/>
                        <a:ea typeface="DM Sans"/>
                        <a:cs typeface="DM Sans"/>
                        <a:sym typeface="DM Sans"/>
                      </a:endParaRPr>
                    </a:p>
                  </a:txBody>
                  <a:tcPr marT="91425" marB="91425" marR="91425" marL="91425"/>
                </a:tc>
              </a:tr>
              <a:tr h="22610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chain_id</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if applicable, the unique identifier for the chain that the given store is a part of</a:t>
                      </a:r>
                      <a:endParaRPr sz="1200">
                        <a:solidFill>
                          <a:schemeClr val="dk2"/>
                        </a:solidFill>
                        <a:latin typeface="DM Sans"/>
                        <a:ea typeface="DM Sans"/>
                        <a:cs typeface="DM Sans"/>
                        <a:sym typeface="DM Sans"/>
                      </a:endParaRPr>
                    </a:p>
                  </a:txBody>
                  <a:tcPr marT="91425" marB="91425" marR="91425" marL="91425"/>
                </a:tc>
              </a:tr>
            </a:tbl>
          </a:graphicData>
        </a:graphic>
      </p:graphicFrame>
      <p:graphicFrame>
        <p:nvGraphicFramePr>
          <p:cNvPr id="692" name="Google Shape;692;p51"/>
          <p:cNvGraphicFramePr/>
          <p:nvPr/>
        </p:nvGraphicFramePr>
        <p:xfrm>
          <a:off x="4865775" y="1245975"/>
          <a:ext cx="3000000" cy="3000000"/>
        </p:xfrm>
        <a:graphic>
          <a:graphicData uri="http://schemas.openxmlformats.org/drawingml/2006/table">
            <a:tbl>
              <a:tblPr>
                <a:noFill/>
                <a:tableStyleId>{1233A9DC-717F-476D-A135-F02FCE467DF0}</a:tableStyleId>
              </a:tblPr>
              <a:tblGrid>
                <a:gridCol w="1497100"/>
                <a:gridCol w="2323850"/>
              </a:tblGrid>
              <a:tr h="2134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purchase_id</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unique identifier for a purchase</a:t>
                      </a:r>
                      <a:endParaRPr sz="1200">
                        <a:solidFill>
                          <a:schemeClr val="dk2"/>
                        </a:solidFill>
                        <a:latin typeface="DM Sans"/>
                        <a:ea typeface="DM Sans"/>
                        <a:cs typeface="DM Sans"/>
                        <a:sym typeface="DM Sans"/>
                      </a:endParaRPr>
                    </a:p>
                  </a:txBody>
                  <a:tcPr marT="91425" marB="91425" marR="91425" marL="91425"/>
                </a:tc>
              </a:tr>
              <a:tr h="1387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user_id</a:t>
                      </a:r>
                      <a:endParaRPr sz="1200">
                        <a:solidFill>
                          <a:schemeClr val="dk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unique identifier for the user that completed the given purchase</a:t>
                      </a:r>
                      <a:endParaRPr sz="1200">
                        <a:solidFill>
                          <a:schemeClr val="dk2"/>
                        </a:solidFill>
                        <a:latin typeface="DM Sans"/>
                        <a:ea typeface="DM Sans"/>
                        <a:cs typeface="DM Sans"/>
                        <a:sym typeface="DM Sans"/>
                      </a:endParaRPr>
                    </a:p>
                  </a:txBody>
                  <a:tcPr marT="91425" marB="91425" marR="91425" marL="91425"/>
                </a:tc>
              </a:tr>
              <a:tr h="167475">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date</a:t>
                      </a:r>
                      <a:endParaRPr sz="1200">
                        <a:solidFill>
                          <a:schemeClr val="dk2"/>
                        </a:solidFill>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the date of the given purchase</a:t>
                      </a:r>
                      <a:endParaRPr sz="1200">
                        <a:solidFill>
                          <a:schemeClr val="dk2"/>
                        </a:solidFill>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167475">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item_id</a:t>
                      </a:r>
                      <a:endParaRPr sz="12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unique identifier for an item</a:t>
                      </a:r>
                      <a:endParaRPr sz="12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8750">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stock_count</a:t>
                      </a:r>
                      <a:endParaRPr sz="1200">
                        <a:solidFill>
                          <a:schemeClr val="dk2"/>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1200">
                          <a:solidFill>
                            <a:schemeClr val="dk2"/>
                          </a:solidFill>
                          <a:latin typeface="DM Sans"/>
                          <a:ea typeface="DM Sans"/>
                          <a:cs typeface="DM Sans"/>
                          <a:sym typeface="DM Sans"/>
                        </a:rPr>
                        <a:t>the number of magic bags purchased</a:t>
                      </a:r>
                      <a:endParaRPr sz="1200">
                        <a:solidFill>
                          <a:schemeClr val="dk2"/>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693" name="Google Shape;693;p51"/>
          <p:cNvSpPr txBox="1"/>
          <p:nvPr/>
        </p:nvSpPr>
        <p:spPr>
          <a:xfrm>
            <a:off x="403515" y="936462"/>
            <a:ext cx="38211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500">
                <a:solidFill>
                  <a:srgbClr val="242E30"/>
                </a:solidFill>
                <a:latin typeface="Inter"/>
                <a:ea typeface="Inter"/>
                <a:cs typeface="Inter"/>
                <a:sym typeface="Inter"/>
              </a:rPr>
              <a:t>items.csv</a:t>
            </a:r>
            <a:endParaRPr/>
          </a:p>
        </p:txBody>
      </p:sp>
      <p:sp>
        <p:nvSpPr>
          <p:cNvPr id="694" name="Google Shape;694;p51"/>
          <p:cNvSpPr txBox="1"/>
          <p:nvPr/>
        </p:nvSpPr>
        <p:spPr>
          <a:xfrm>
            <a:off x="4865690" y="936462"/>
            <a:ext cx="38211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500">
                <a:solidFill>
                  <a:srgbClr val="242E30"/>
                </a:solidFill>
                <a:latin typeface="DM Sans"/>
                <a:ea typeface="DM Sans"/>
                <a:cs typeface="DM Sans"/>
                <a:sym typeface="DM Sans"/>
              </a:rPr>
              <a:t>purchases.</a:t>
            </a:r>
            <a:r>
              <a:rPr lang="en-GB" sz="1500">
                <a:solidFill>
                  <a:srgbClr val="242E30"/>
                </a:solidFill>
                <a:latin typeface="DM Sans"/>
                <a:ea typeface="DM Sans"/>
                <a:cs typeface="DM Sans"/>
                <a:sym typeface="DM Sans"/>
              </a:rPr>
              <a:t>csv</a:t>
            </a:r>
            <a:endParaRPr>
              <a:latin typeface="DM Sans"/>
              <a:ea typeface="DM Sans"/>
              <a:cs typeface="DM Sans"/>
              <a:sym typeface="DM Sans"/>
            </a:endParaRPr>
          </a:p>
        </p:txBody>
      </p:sp>
      <p:sp>
        <p:nvSpPr>
          <p:cNvPr id="695" name="Google Shape;695;p51"/>
          <p:cNvSpPr/>
          <p:nvPr/>
        </p:nvSpPr>
        <p:spPr>
          <a:xfrm>
            <a:off x="422750" y="1268250"/>
            <a:ext cx="38553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DM Sans"/>
              <a:ea typeface="DM Sans"/>
              <a:cs typeface="DM Sans"/>
              <a:sym typeface="DM Sans"/>
            </a:endParaRPr>
          </a:p>
        </p:txBody>
      </p:sp>
      <p:sp>
        <p:nvSpPr>
          <p:cNvPr id="696" name="Google Shape;696;p51"/>
          <p:cNvSpPr/>
          <p:nvPr/>
        </p:nvSpPr>
        <p:spPr>
          <a:xfrm>
            <a:off x="4848600" y="2708900"/>
            <a:ext cx="38553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DM Sans"/>
              <a:ea typeface="DM Sans"/>
              <a:cs typeface="DM Sans"/>
              <a:sym typeface="DM Sans"/>
            </a:endParaRPr>
          </a:p>
        </p:txBody>
      </p:sp>
      <p:cxnSp>
        <p:nvCxnSpPr>
          <p:cNvPr id="697" name="Google Shape;697;p51"/>
          <p:cNvCxnSpPr>
            <a:stCxn id="695" idx="3"/>
            <a:endCxn id="696" idx="1"/>
          </p:cNvCxnSpPr>
          <p:nvPr/>
        </p:nvCxnSpPr>
        <p:spPr>
          <a:xfrm>
            <a:off x="4278050" y="1452900"/>
            <a:ext cx="570600" cy="1440600"/>
          </a:xfrm>
          <a:prstGeom prst="bent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615F"/>
        </a:solidFill>
      </p:bgPr>
    </p:bg>
    <p:spTree>
      <p:nvGrpSpPr>
        <p:cNvPr id="93" name="Shape 93"/>
        <p:cNvGrpSpPr/>
        <p:nvPr/>
      </p:nvGrpSpPr>
      <p:grpSpPr>
        <a:xfrm>
          <a:off x="0" y="0"/>
          <a:ext cx="0" cy="0"/>
          <a:chOff x="0" y="0"/>
          <a:chExt cx="0" cy="0"/>
        </a:xfrm>
      </p:grpSpPr>
      <p:sp>
        <p:nvSpPr>
          <p:cNvPr id="94" name="Google Shape;94;p17"/>
          <p:cNvSpPr/>
          <p:nvPr/>
        </p:nvSpPr>
        <p:spPr>
          <a:xfrm>
            <a:off x="428875" y="1364900"/>
            <a:ext cx="1943400" cy="2902200"/>
          </a:xfrm>
          <a:prstGeom prst="round2DiagRect">
            <a:avLst>
              <a:gd fmla="val 5883" name="adj1"/>
              <a:gd fmla="val 6876" name="adj2"/>
            </a:avLst>
          </a:prstGeom>
          <a:solidFill>
            <a:srgbClr val="7EC39B"/>
          </a:solidFill>
          <a:ln>
            <a:noFill/>
          </a:ln>
        </p:spPr>
        <p:txBody>
          <a:bodyPr anchorCtr="0" anchor="t" bIns="36000" lIns="108000" spcFirstLastPara="1" rIns="0" wrap="square" tIns="396000">
            <a:noAutofit/>
          </a:bodyPr>
          <a:lstStyle/>
          <a:p>
            <a:pPr indent="0" lvl="0" marL="0" rtl="0" algn="l">
              <a:spcBef>
                <a:spcPts val="0"/>
              </a:spcBef>
              <a:spcAft>
                <a:spcPts val="0"/>
              </a:spcAft>
              <a:buNone/>
            </a:pPr>
            <a:r>
              <a:rPr b="1" lang="en-GB" sz="1300">
                <a:solidFill>
                  <a:schemeClr val="dk1"/>
                </a:solidFill>
                <a:latin typeface="DM Sans"/>
                <a:ea typeface="DM Sans"/>
                <a:cs typeface="DM Sans"/>
                <a:sym typeface="DM Sans"/>
              </a:rPr>
              <a:t>Focus on onboarding stores in segments with relatively high demand &amp; low supply</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GB" sz="1300">
                <a:solidFill>
                  <a:schemeClr val="dk1"/>
                </a:solidFill>
                <a:latin typeface="DM Sans"/>
                <a:ea typeface="DM Sans"/>
                <a:cs typeface="DM Sans"/>
                <a:sym typeface="DM Sans"/>
              </a:rPr>
              <a:t>Look for suppliers in the medium supermarkets, offering groceries and meals.</a:t>
            </a:r>
            <a:endParaRPr sz="1300">
              <a:solidFill>
                <a:schemeClr val="dk1"/>
              </a:solidFill>
              <a:latin typeface="DM Sans"/>
              <a:ea typeface="DM Sans"/>
              <a:cs typeface="DM Sans"/>
              <a:sym typeface="DM Sans"/>
            </a:endParaRPr>
          </a:p>
        </p:txBody>
      </p:sp>
      <p:sp>
        <p:nvSpPr>
          <p:cNvPr id="95" name="Google Shape;95;p17"/>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Executive summary</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Recommended strategic priorities for supplier alignment</a:t>
            </a:r>
            <a:endParaRPr sz="2000">
              <a:solidFill>
                <a:srgbClr val="FFFFFF"/>
              </a:solidFill>
              <a:latin typeface="DM Sans"/>
              <a:ea typeface="DM Sans"/>
              <a:cs typeface="DM Sans"/>
              <a:sym typeface="DM Sans"/>
            </a:endParaRPr>
          </a:p>
        </p:txBody>
      </p:sp>
      <p:sp>
        <p:nvSpPr>
          <p:cNvPr id="96" name="Google Shape;96;p17"/>
          <p:cNvSpPr/>
          <p:nvPr/>
        </p:nvSpPr>
        <p:spPr>
          <a:xfrm>
            <a:off x="1050100" y="1179500"/>
            <a:ext cx="605700" cy="573900"/>
          </a:xfrm>
          <a:prstGeom prst="ellipse">
            <a:avLst/>
          </a:prstGeom>
          <a:solidFill>
            <a:srgbClr val="FFFFFF"/>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97" name="Google Shape;97;p17"/>
          <p:cNvSpPr/>
          <p:nvPr/>
        </p:nvSpPr>
        <p:spPr>
          <a:xfrm>
            <a:off x="2543150" y="1364900"/>
            <a:ext cx="1943400" cy="2902200"/>
          </a:xfrm>
          <a:prstGeom prst="round2DiagRect">
            <a:avLst>
              <a:gd fmla="val 5883" name="adj1"/>
              <a:gd fmla="val 6876" name="adj2"/>
            </a:avLst>
          </a:prstGeom>
          <a:solidFill>
            <a:srgbClr val="7EC39B"/>
          </a:solidFill>
          <a:ln>
            <a:noFill/>
          </a:ln>
        </p:spPr>
        <p:txBody>
          <a:bodyPr anchorCtr="0" anchor="t" bIns="36000" lIns="108000" spcFirstLastPara="1" rIns="0" wrap="square" tIns="396000">
            <a:noAutofit/>
          </a:bodyPr>
          <a:lstStyle/>
          <a:p>
            <a:pPr indent="0" lvl="0" marL="0" rtl="0" algn="l">
              <a:spcBef>
                <a:spcPts val="0"/>
              </a:spcBef>
              <a:spcAft>
                <a:spcPts val="0"/>
              </a:spcAft>
              <a:buNone/>
            </a:pPr>
            <a:r>
              <a:rPr b="1" lang="en-GB" sz="1300">
                <a:solidFill>
                  <a:schemeClr val="dk1"/>
                </a:solidFill>
                <a:latin typeface="DM Sans"/>
                <a:ea typeface="DM Sans"/>
                <a:cs typeface="DM Sans"/>
                <a:sym typeface="DM Sans"/>
              </a:rPr>
              <a:t>Keep driving volume with dominant store presence</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GB" sz="1300">
                <a:solidFill>
                  <a:schemeClr val="dk1"/>
                </a:solidFill>
                <a:latin typeface="DM Sans"/>
                <a:ea typeface="DM Sans"/>
                <a:cs typeface="DM Sans"/>
                <a:sym typeface="DM Sans"/>
              </a:rPr>
              <a:t>Bakery stores are pivotal to our store network and overall sales, leverage this by targeting bakery chains, offering both baked goods and meals.</a:t>
            </a:r>
            <a:endParaRPr b="1" sz="1300">
              <a:solidFill>
                <a:schemeClr val="dk1"/>
              </a:solidFill>
              <a:latin typeface="DM Sans"/>
              <a:ea typeface="DM Sans"/>
              <a:cs typeface="DM Sans"/>
              <a:sym typeface="DM Sans"/>
            </a:endParaRPr>
          </a:p>
        </p:txBody>
      </p:sp>
      <p:sp>
        <p:nvSpPr>
          <p:cNvPr id="98" name="Google Shape;98;p17"/>
          <p:cNvSpPr/>
          <p:nvPr/>
        </p:nvSpPr>
        <p:spPr>
          <a:xfrm>
            <a:off x="3164375" y="1179500"/>
            <a:ext cx="605700" cy="573900"/>
          </a:xfrm>
          <a:prstGeom prst="ellipse">
            <a:avLst/>
          </a:prstGeom>
          <a:solidFill>
            <a:srgbClr val="FFFFFF"/>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sp>
        <p:nvSpPr>
          <p:cNvPr id="99" name="Google Shape;99;p17"/>
          <p:cNvSpPr/>
          <p:nvPr/>
        </p:nvSpPr>
        <p:spPr>
          <a:xfrm>
            <a:off x="4657425" y="1364900"/>
            <a:ext cx="1943400" cy="2902200"/>
          </a:xfrm>
          <a:prstGeom prst="round2DiagRect">
            <a:avLst>
              <a:gd fmla="val 5883" name="adj1"/>
              <a:gd fmla="val 6876" name="adj2"/>
            </a:avLst>
          </a:prstGeom>
          <a:solidFill>
            <a:srgbClr val="7EC39B"/>
          </a:solidFill>
          <a:ln>
            <a:noFill/>
          </a:ln>
        </p:spPr>
        <p:txBody>
          <a:bodyPr anchorCtr="0" anchor="t" bIns="36000" lIns="108000" spcFirstLastPara="1" rIns="0" wrap="square" tIns="396000">
            <a:noAutofit/>
          </a:bodyPr>
          <a:lstStyle/>
          <a:p>
            <a:pPr indent="0" lvl="0" marL="0" rtl="0" algn="l">
              <a:spcBef>
                <a:spcPts val="0"/>
              </a:spcBef>
              <a:spcAft>
                <a:spcPts val="0"/>
              </a:spcAft>
              <a:buNone/>
            </a:pPr>
            <a:r>
              <a:rPr b="1" lang="en-GB" sz="1300">
                <a:solidFill>
                  <a:schemeClr val="dk1"/>
                </a:solidFill>
                <a:latin typeface="DM Sans"/>
                <a:ea typeface="DM Sans"/>
                <a:cs typeface="DM Sans"/>
                <a:sym typeface="DM Sans"/>
              </a:rPr>
              <a:t>Explore suppliers with a fast-growing demand &amp; supply</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GB" sz="1300">
                <a:solidFill>
                  <a:schemeClr val="dk1"/>
                </a:solidFill>
                <a:latin typeface="DM Sans"/>
                <a:ea typeface="DM Sans"/>
                <a:cs typeface="DM Sans"/>
                <a:sym typeface="DM Sans"/>
              </a:rPr>
              <a:t>Onboarding big supermarkets, manufacturers and beverages, as they indicate an emerging market demand.</a:t>
            </a:r>
            <a:endParaRPr sz="1300">
              <a:solidFill>
                <a:schemeClr val="dk1"/>
              </a:solidFill>
              <a:latin typeface="DM Sans"/>
              <a:ea typeface="DM Sans"/>
              <a:cs typeface="DM Sans"/>
              <a:sym typeface="DM Sans"/>
            </a:endParaRPr>
          </a:p>
        </p:txBody>
      </p:sp>
      <p:sp>
        <p:nvSpPr>
          <p:cNvPr id="100" name="Google Shape;100;p17"/>
          <p:cNvSpPr/>
          <p:nvPr/>
        </p:nvSpPr>
        <p:spPr>
          <a:xfrm>
            <a:off x="5278650" y="1179500"/>
            <a:ext cx="605700" cy="573900"/>
          </a:xfrm>
          <a:prstGeom prst="ellipse">
            <a:avLst/>
          </a:prstGeom>
          <a:solidFill>
            <a:srgbClr val="FFFFFF"/>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sp>
        <p:nvSpPr>
          <p:cNvPr id="101" name="Google Shape;101;p17"/>
          <p:cNvSpPr/>
          <p:nvPr/>
        </p:nvSpPr>
        <p:spPr>
          <a:xfrm>
            <a:off x="6771700" y="1364900"/>
            <a:ext cx="1943400" cy="2902200"/>
          </a:xfrm>
          <a:prstGeom prst="round2DiagRect">
            <a:avLst>
              <a:gd fmla="val 5883" name="adj1"/>
              <a:gd fmla="val 6876" name="adj2"/>
            </a:avLst>
          </a:prstGeom>
          <a:solidFill>
            <a:srgbClr val="7EC39B"/>
          </a:solidFill>
          <a:ln>
            <a:noFill/>
          </a:ln>
        </p:spPr>
        <p:txBody>
          <a:bodyPr anchorCtr="0" anchor="t" bIns="36000" lIns="108000" spcFirstLastPara="1" rIns="0" wrap="square" tIns="396000">
            <a:noAutofit/>
          </a:bodyPr>
          <a:lstStyle/>
          <a:p>
            <a:pPr indent="0" lvl="0" marL="0" rtl="0" algn="l">
              <a:spcBef>
                <a:spcPts val="0"/>
              </a:spcBef>
              <a:spcAft>
                <a:spcPts val="0"/>
              </a:spcAft>
              <a:buNone/>
            </a:pPr>
            <a:r>
              <a:rPr b="1" lang="en-GB" sz="1300">
                <a:solidFill>
                  <a:schemeClr val="dk1"/>
                </a:solidFill>
                <a:latin typeface="DM Sans"/>
                <a:ea typeface="DM Sans"/>
                <a:cs typeface="DM Sans"/>
                <a:sym typeface="DM Sans"/>
              </a:rPr>
              <a:t>Monitor remaining stores with low priority</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GB" sz="1300">
                <a:solidFill>
                  <a:schemeClr val="dk1"/>
                </a:solidFill>
                <a:latin typeface="DM Sans"/>
                <a:ea typeface="DM Sans"/>
                <a:cs typeface="DM Sans"/>
                <a:sym typeface="DM Sans"/>
              </a:rPr>
              <a:t>Small supermarkets seem to have doubled in demand over from 2020 to 2021, indicating an early market demand</a:t>
            </a:r>
            <a:endParaRPr sz="1300">
              <a:solidFill>
                <a:schemeClr val="dk1"/>
              </a:solidFill>
              <a:latin typeface="DM Sans"/>
              <a:ea typeface="DM Sans"/>
              <a:cs typeface="DM Sans"/>
              <a:sym typeface="DM Sans"/>
            </a:endParaRPr>
          </a:p>
        </p:txBody>
      </p:sp>
      <p:sp>
        <p:nvSpPr>
          <p:cNvPr id="102" name="Google Shape;102;p17"/>
          <p:cNvSpPr/>
          <p:nvPr/>
        </p:nvSpPr>
        <p:spPr>
          <a:xfrm>
            <a:off x="7392925" y="1179500"/>
            <a:ext cx="605700" cy="573900"/>
          </a:xfrm>
          <a:prstGeom prst="ellipse">
            <a:avLst/>
          </a:prstGeom>
          <a:solidFill>
            <a:srgbClr val="FFFFFF"/>
          </a:solid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4</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sp>
        <p:nvSpPr>
          <p:cNvPr id="107" name="Google Shape;107;p18"/>
          <p:cNvSpPr/>
          <p:nvPr/>
        </p:nvSpPr>
        <p:spPr>
          <a:xfrm>
            <a:off x="3980172" y="2669000"/>
            <a:ext cx="1261200" cy="1262100"/>
          </a:xfrm>
          <a:prstGeom prst="rect">
            <a:avLst/>
          </a:prstGeom>
          <a:solidFill>
            <a:srgbClr val="7EC3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108" name="Google Shape;108;p18"/>
          <p:cNvSpPr/>
          <p:nvPr/>
        </p:nvSpPr>
        <p:spPr>
          <a:xfrm>
            <a:off x="2721150" y="2669074"/>
            <a:ext cx="1261185" cy="1261942"/>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109" name="Google Shape;109;p18"/>
          <p:cNvSpPr/>
          <p:nvPr/>
        </p:nvSpPr>
        <p:spPr>
          <a:xfrm>
            <a:off x="2721143" y="1414790"/>
            <a:ext cx="1261185" cy="1261942"/>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grpSp>
        <p:nvGrpSpPr>
          <p:cNvPr id="110" name="Google Shape;110;p18"/>
          <p:cNvGrpSpPr/>
          <p:nvPr/>
        </p:nvGrpSpPr>
        <p:grpSpPr>
          <a:xfrm>
            <a:off x="2721944" y="1409385"/>
            <a:ext cx="2519339" cy="2519339"/>
            <a:chOff x="3208202" y="1211025"/>
            <a:chExt cx="2992800" cy="2992800"/>
          </a:xfrm>
        </p:grpSpPr>
        <p:cxnSp>
          <p:nvCxnSpPr>
            <p:cNvPr id="111" name="Google Shape;111;p18"/>
            <p:cNvCxnSpPr>
              <a:stCxn id="112" idx="3"/>
              <a:endCxn id="112" idx="1"/>
            </p:cNvCxnSpPr>
            <p:nvPr/>
          </p:nvCxnSpPr>
          <p:spPr>
            <a:xfrm rot="10800000">
              <a:off x="3208202" y="2707425"/>
              <a:ext cx="2992800" cy="0"/>
            </a:xfrm>
            <a:prstGeom prst="straightConnector1">
              <a:avLst/>
            </a:prstGeom>
            <a:noFill/>
            <a:ln cap="flat" cmpd="sng" w="19050">
              <a:solidFill>
                <a:srgbClr val="FFFFFF"/>
              </a:solidFill>
              <a:prstDash val="solid"/>
              <a:round/>
              <a:headEnd len="sm" w="sm" type="none"/>
              <a:tailEnd len="sm" w="sm" type="none"/>
            </a:ln>
          </p:spPr>
        </p:cxnSp>
        <p:grpSp>
          <p:nvGrpSpPr>
            <p:cNvPr id="113" name="Google Shape;113;p18"/>
            <p:cNvGrpSpPr/>
            <p:nvPr/>
          </p:nvGrpSpPr>
          <p:grpSpPr>
            <a:xfrm>
              <a:off x="3208202" y="1211025"/>
              <a:ext cx="2992800" cy="2992800"/>
              <a:chOff x="3208202" y="1211025"/>
              <a:chExt cx="2992800" cy="2992800"/>
            </a:xfrm>
          </p:grpSpPr>
          <p:cxnSp>
            <p:nvCxnSpPr>
              <p:cNvPr id="114" name="Google Shape;114;p18"/>
              <p:cNvCxnSpPr>
                <a:endCxn id="112" idx="2"/>
              </p:cNvCxnSpPr>
              <p:nvPr/>
            </p:nvCxnSpPr>
            <p:spPr>
              <a:xfrm>
                <a:off x="4704602" y="1211025"/>
                <a:ext cx="0" cy="2992800"/>
              </a:xfrm>
              <a:prstGeom prst="straightConnector1">
                <a:avLst/>
              </a:prstGeom>
              <a:noFill/>
              <a:ln cap="flat" cmpd="sng" w="19050">
                <a:solidFill>
                  <a:srgbClr val="FFFFFF"/>
                </a:solidFill>
                <a:prstDash val="solid"/>
                <a:round/>
                <a:headEnd len="sm" w="sm" type="none"/>
                <a:tailEnd len="sm" w="sm" type="none"/>
              </a:ln>
            </p:spPr>
          </p:cxnSp>
          <p:sp>
            <p:nvSpPr>
              <p:cNvPr id="112" name="Google Shape;112;p18"/>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15" name="Google Shape;115;p18"/>
          <p:cNvSpPr/>
          <p:nvPr/>
        </p:nvSpPr>
        <p:spPr>
          <a:xfrm>
            <a:off x="3980165" y="1414720"/>
            <a:ext cx="1261200" cy="12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116" name="Google Shape;116;p18"/>
          <p:cNvSpPr/>
          <p:nvPr/>
        </p:nvSpPr>
        <p:spPr>
          <a:xfrm>
            <a:off x="3054538" y="1778710"/>
            <a:ext cx="555083" cy="545991"/>
          </a:xfrm>
          <a:prstGeom prst="ellipse">
            <a:avLst/>
          </a:prstGeom>
          <a:noFill/>
          <a:ln>
            <a:noFill/>
          </a:ln>
        </p:spPr>
        <p:txBody>
          <a:bodyPr anchorCtr="0" anchor="ctr" bIns="34275" lIns="0" spcFirstLastPara="1" rIns="0" wrap="square" tIns="34275">
            <a:noAutofit/>
          </a:bodyPr>
          <a:lstStyle/>
          <a:p>
            <a:pPr indent="0" lvl="0" marL="0" rtl="0" algn="ctr">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1</a:t>
            </a:r>
            <a:endParaRPr sz="2500">
              <a:solidFill>
                <a:schemeClr val="dk1"/>
              </a:solidFill>
              <a:latin typeface="Titan One"/>
              <a:ea typeface="Titan One"/>
              <a:cs typeface="Titan One"/>
              <a:sym typeface="Titan One"/>
            </a:endParaRPr>
          </a:p>
          <a:p>
            <a:pPr indent="0" lvl="0" marL="0" rtl="0" algn="ctr">
              <a:spcBef>
                <a:spcPts val="0"/>
              </a:spcBef>
              <a:spcAft>
                <a:spcPts val="0"/>
              </a:spcAft>
              <a:buClr>
                <a:srgbClr val="000000"/>
              </a:buClr>
              <a:buSzPts val="1400"/>
              <a:buFont typeface="Arial"/>
              <a:buNone/>
            </a:pPr>
            <a:r>
              <a:rPr lang="en-GB" sz="600">
                <a:solidFill>
                  <a:schemeClr val="dk1"/>
                </a:solidFill>
                <a:latin typeface="Titan One"/>
                <a:ea typeface="Titan One"/>
                <a:cs typeface="Titan One"/>
                <a:sym typeface="Titan One"/>
              </a:rPr>
              <a:t>Lowest</a:t>
            </a:r>
            <a:br>
              <a:rPr lang="en-GB" sz="600">
                <a:solidFill>
                  <a:schemeClr val="dk1"/>
                </a:solidFill>
                <a:latin typeface="Titan One"/>
                <a:ea typeface="Titan One"/>
                <a:cs typeface="Titan One"/>
                <a:sym typeface="Titan One"/>
              </a:rPr>
            </a:br>
            <a:r>
              <a:rPr lang="en-GB" sz="600">
                <a:solidFill>
                  <a:schemeClr val="dk1"/>
                </a:solidFill>
                <a:latin typeface="Titan One"/>
                <a:ea typeface="Titan One"/>
                <a:cs typeface="Titan One"/>
                <a:sym typeface="Titan One"/>
              </a:rPr>
              <a:t>priority</a:t>
            </a:r>
            <a:endParaRPr sz="2500">
              <a:solidFill>
                <a:schemeClr val="dk1"/>
              </a:solidFill>
              <a:latin typeface="Titan One"/>
              <a:ea typeface="Titan One"/>
              <a:cs typeface="Titan One"/>
              <a:sym typeface="Titan One"/>
            </a:endParaRPr>
          </a:p>
        </p:txBody>
      </p:sp>
      <p:sp>
        <p:nvSpPr>
          <p:cNvPr id="117" name="Google Shape;117;p18"/>
          <p:cNvSpPr txBox="1"/>
          <p:nvPr/>
        </p:nvSpPr>
        <p:spPr>
          <a:xfrm>
            <a:off x="4313329" y="3999699"/>
            <a:ext cx="9411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High Demand</a:t>
            </a:r>
            <a:endParaRPr sz="11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High Sales</a:t>
            </a:r>
            <a:endParaRPr sz="1100">
              <a:solidFill>
                <a:srgbClr val="FFFFFF"/>
              </a:solidFill>
              <a:latin typeface="DM Sans"/>
              <a:ea typeface="DM Sans"/>
              <a:cs typeface="DM Sans"/>
              <a:sym typeface="DM Sans"/>
            </a:endParaRPr>
          </a:p>
        </p:txBody>
      </p:sp>
      <p:sp>
        <p:nvSpPr>
          <p:cNvPr id="118" name="Google Shape;118;p18"/>
          <p:cNvSpPr txBox="1"/>
          <p:nvPr/>
        </p:nvSpPr>
        <p:spPr>
          <a:xfrm>
            <a:off x="2734869" y="3999699"/>
            <a:ext cx="9411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Low Demand</a:t>
            </a:r>
            <a:endParaRPr sz="11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Low Sales</a:t>
            </a:r>
            <a:endParaRPr sz="1100">
              <a:solidFill>
                <a:srgbClr val="FFFFFF"/>
              </a:solidFill>
              <a:latin typeface="DM Sans"/>
              <a:ea typeface="DM Sans"/>
              <a:cs typeface="DM Sans"/>
              <a:sym typeface="DM Sans"/>
            </a:endParaRPr>
          </a:p>
        </p:txBody>
      </p:sp>
      <p:sp>
        <p:nvSpPr>
          <p:cNvPr id="119" name="Google Shape;119;p18"/>
          <p:cNvSpPr/>
          <p:nvPr/>
        </p:nvSpPr>
        <p:spPr>
          <a:xfrm>
            <a:off x="4350009" y="3037011"/>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a:p>
            <a:pPr indent="0" lvl="0" marL="0" marR="0" rtl="0" algn="ctr">
              <a:lnSpc>
                <a:spcPct val="100000"/>
              </a:lnSpc>
              <a:spcBef>
                <a:spcPts val="0"/>
              </a:spcBef>
              <a:spcAft>
                <a:spcPts val="0"/>
              </a:spcAft>
              <a:buClr>
                <a:srgbClr val="000000"/>
              </a:buClr>
              <a:buSzPts val="1400"/>
              <a:buFont typeface="Arial"/>
              <a:buNone/>
            </a:pPr>
            <a:r>
              <a:rPr lang="en-GB" sz="600">
                <a:solidFill>
                  <a:schemeClr val="dk1"/>
                </a:solidFill>
                <a:latin typeface="Titan One"/>
                <a:ea typeface="Titan One"/>
                <a:cs typeface="Titan One"/>
                <a:sym typeface="Titan One"/>
              </a:rPr>
              <a:t>Highest </a:t>
            </a:r>
            <a:r>
              <a:rPr lang="en-GB" sz="600">
                <a:solidFill>
                  <a:schemeClr val="dk1"/>
                </a:solidFill>
                <a:latin typeface="Titan One"/>
                <a:ea typeface="Titan One"/>
                <a:cs typeface="Titan One"/>
                <a:sym typeface="Titan One"/>
              </a:rPr>
              <a:t>priority</a:t>
            </a:r>
            <a:endParaRPr sz="600">
              <a:solidFill>
                <a:schemeClr val="dk1"/>
              </a:solidFill>
              <a:latin typeface="Titan One"/>
              <a:ea typeface="Titan One"/>
              <a:cs typeface="Titan One"/>
              <a:sym typeface="Titan One"/>
            </a:endParaRPr>
          </a:p>
        </p:txBody>
      </p:sp>
      <p:cxnSp>
        <p:nvCxnSpPr>
          <p:cNvPr id="120" name="Google Shape;120;p18"/>
          <p:cNvCxnSpPr>
            <a:stCxn id="118" idx="3"/>
            <a:endCxn id="117" idx="1"/>
          </p:cNvCxnSpPr>
          <p:nvPr/>
        </p:nvCxnSpPr>
        <p:spPr>
          <a:xfrm>
            <a:off x="3675969" y="4169049"/>
            <a:ext cx="637500" cy="0"/>
          </a:xfrm>
          <a:prstGeom prst="straightConnector1">
            <a:avLst/>
          </a:prstGeom>
          <a:noFill/>
          <a:ln cap="flat" cmpd="sng" w="9525">
            <a:solidFill>
              <a:srgbClr val="FFFFFF"/>
            </a:solidFill>
            <a:prstDash val="solid"/>
            <a:round/>
            <a:headEnd len="med" w="med" type="none"/>
            <a:tailEnd len="med" w="med" type="triangle"/>
          </a:ln>
        </p:spPr>
      </p:cxnSp>
      <p:sp>
        <p:nvSpPr>
          <p:cNvPr id="121" name="Google Shape;121;p18"/>
          <p:cNvSpPr txBox="1"/>
          <p:nvPr/>
        </p:nvSpPr>
        <p:spPr>
          <a:xfrm rot="-5400000">
            <a:off x="1998368" y="1738819"/>
            <a:ext cx="10020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High Supply</a:t>
            </a:r>
            <a:endParaRPr sz="11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High # Stores</a:t>
            </a:r>
            <a:endParaRPr sz="1100">
              <a:solidFill>
                <a:srgbClr val="FFFFFF"/>
              </a:solidFill>
              <a:latin typeface="DM Sans"/>
              <a:ea typeface="DM Sans"/>
              <a:cs typeface="DM Sans"/>
              <a:sym typeface="DM Sans"/>
            </a:endParaRPr>
          </a:p>
        </p:txBody>
      </p:sp>
      <p:sp>
        <p:nvSpPr>
          <p:cNvPr id="122" name="Google Shape;122;p18"/>
          <p:cNvSpPr txBox="1"/>
          <p:nvPr/>
        </p:nvSpPr>
        <p:spPr>
          <a:xfrm rot="-5400000">
            <a:off x="1998368" y="3260655"/>
            <a:ext cx="10020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Low Supply</a:t>
            </a:r>
            <a:endParaRPr sz="11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n-GB" sz="1100">
                <a:solidFill>
                  <a:srgbClr val="FFFFFF"/>
                </a:solidFill>
                <a:latin typeface="DM Sans"/>
                <a:ea typeface="DM Sans"/>
                <a:cs typeface="DM Sans"/>
                <a:sym typeface="DM Sans"/>
              </a:rPr>
              <a:t>Low # Stores</a:t>
            </a:r>
            <a:endParaRPr sz="1100">
              <a:solidFill>
                <a:srgbClr val="FFFFFF"/>
              </a:solidFill>
              <a:latin typeface="DM Sans"/>
              <a:ea typeface="DM Sans"/>
              <a:cs typeface="DM Sans"/>
              <a:sym typeface="DM Sans"/>
            </a:endParaRPr>
          </a:p>
        </p:txBody>
      </p:sp>
      <p:cxnSp>
        <p:nvCxnSpPr>
          <p:cNvPr id="123" name="Google Shape;123;p18"/>
          <p:cNvCxnSpPr>
            <a:stCxn id="122" idx="3"/>
            <a:endCxn id="121" idx="1"/>
          </p:cNvCxnSpPr>
          <p:nvPr/>
        </p:nvCxnSpPr>
        <p:spPr>
          <a:xfrm rot="10800000">
            <a:off x="2499368" y="2409105"/>
            <a:ext cx="0" cy="519900"/>
          </a:xfrm>
          <a:prstGeom prst="straightConnector1">
            <a:avLst/>
          </a:prstGeom>
          <a:noFill/>
          <a:ln cap="flat" cmpd="sng" w="9525">
            <a:solidFill>
              <a:srgbClr val="FFFFFF"/>
            </a:solidFill>
            <a:prstDash val="solid"/>
            <a:round/>
            <a:headEnd len="med" w="med" type="none"/>
            <a:tailEnd len="med" w="med" type="triangle"/>
          </a:ln>
        </p:spPr>
      </p:cxnSp>
      <p:sp>
        <p:nvSpPr>
          <p:cNvPr id="124" name="Google Shape;124;p18"/>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Prioritizing strategic partnerships</a:t>
            </a:r>
            <a:endParaRPr sz="2600">
              <a:solidFill>
                <a:srgbClr val="FFFFFF"/>
              </a:solidFill>
              <a:latin typeface="DM Sans ExtraBold"/>
              <a:ea typeface="DM Sans ExtraBold"/>
              <a:cs typeface="DM Sans ExtraBold"/>
              <a:sym typeface="DM Sans ExtraBold"/>
            </a:endParaRPr>
          </a:p>
          <a:p>
            <a:pPr indent="0" lvl="0" marL="0" rtl="0" algn="l">
              <a:lnSpc>
                <a:spcPct val="80000"/>
              </a:lnSpc>
              <a:spcBef>
                <a:spcPts val="0"/>
              </a:spcBef>
              <a:spcAft>
                <a:spcPts val="0"/>
              </a:spcAft>
              <a:buClr>
                <a:srgbClr val="FFAC59"/>
              </a:buClr>
              <a:buSzPts val="2600"/>
              <a:buFont typeface="Arial"/>
              <a:buNone/>
            </a:pPr>
            <a:r>
              <a:rPr lang="en-GB" sz="2000">
                <a:solidFill>
                  <a:srgbClr val="FFFFFF"/>
                </a:solidFill>
                <a:latin typeface="DM Sans"/>
                <a:ea typeface="DM Sans"/>
                <a:cs typeface="DM Sans"/>
                <a:sym typeface="DM Sans"/>
              </a:rPr>
              <a:t>The order in which Sales reps can plan their time and effort</a:t>
            </a:r>
            <a:endParaRPr sz="2000">
              <a:solidFill>
                <a:srgbClr val="FFFFFF"/>
              </a:solidFill>
              <a:latin typeface="DM Sans"/>
              <a:ea typeface="DM Sans"/>
              <a:cs typeface="DM Sans"/>
              <a:sym typeface="DM Sans"/>
            </a:endParaRPr>
          </a:p>
        </p:txBody>
      </p:sp>
      <p:sp>
        <p:nvSpPr>
          <p:cNvPr id="125" name="Google Shape;125;p18"/>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sp>
        <p:nvSpPr>
          <p:cNvPr id="126" name="Google Shape;126;p18"/>
          <p:cNvSpPr/>
          <p:nvPr/>
        </p:nvSpPr>
        <p:spPr>
          <a:xfrm>
            <a:off x="3054545" y="3012751"/>
            <a:ext cx="555083" cy="545991"/>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3</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19"/>
          <p:cNvSpPr/>
          <p:nvPr/>
        </p:nvSpPr>
        <p:spPr>
          <a:xfrm>
            <a:off x="3980172" y="2669000"/>
            <a:ext cx="1261200" cy="1262100"/>
          </a:xfrm>
          <a:prstGeom prst="rect">
            <a:avLst/>
          </a:prstGeom>
          <a:solidFill>
            <a:srgbClr val="7EC39B">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pic>
        <p:nvPicPr>
          <p:cNvPr id="132" name="Google Shape;132;p19" title="Chart"/>
          <p:cNvPicPr preferRelativeResize="0"/>
          <p:nvPr/>
        </p:nvPicPr>
        <p:blipFill>
          <a:blip r:embed="rId3">
            <a:alphaModFix/>
          </a:blip>
          <a:stretch>
            <a:fillRect/>
          </a:stretch>
        </p:blipFill>
        <p:spPr>
          <a:xfrm>
            <a:off x="-4423" y="1441769"/>
            <a:ext cx="5440741" cy="3038350"/>
          </a:xfrm>
          <a:prstGeom prst="rect">
            <a:avLst/>
          </a:prstGeom>
          <a:noFill/>
          <a:ln>
            <a:noFill/>
          </a:ln>
        </p:spPr>
      </p:pic>
      <p:grpSp>
        <p:nvGrpSpPr>
          <p:cNvPr id="133" name="Google Shape;133;p19"/>
          <p:cNvGrpSpPr/>
          <p:nvPr/>
        </p:nvGrpSpPr>
        <p:grpSpPr>
          <a:xfrm>
            <a:off x="2721944" y="1409385"/>
            <a:ext cx="2519339" cy="2519339"/>
            <a:chOff x="3208202" y="1211025"/>
            <a:chExt cx="2992800" cy="2992800"/>
          </a:xfrm>
        </p:grpSpPr>
        <p:cxnSp>
          <p:nvCxnSpPr>
            <p:cNvPr id="134" name="Google Shape;134;p19"/>
            <p:cNvCxnSpPr>
              <a:stCxn id="135" idx="3"/>
              <a:endCxn id="135" idx="1"/>
            </p:cNvCxnSpPr>
            <p:nvPr/>
          </p:nvCxnSpPr>
          <p:spPr>
            <a:xfrm rot="10800000">
              <a:off x="3208202" y="2707425"/>
              <a:ext cx="2992800" cy="0"/>
            </a:xfrm>
            <a:prstGeom prst="straightConnector1">
              <a:avLst/>
            </a:prstGeom>
            <a:noFill/>
            <a:ln cap="flat" cmpd="sng" w="19050">
              <a:solidFill>
                <a:srgbClr val="FFFFFF"/>
              </a:solidFill>
              <a:prstDash val="solid"/>
              <a:round/>
              <a:headEnd len="sm" w="sm" type="none"/>
              <a:tailEnd len="sm" w="sm" type="none"/>
            </a:ln>
          </p:spPr>
        </p:cxnSp>
        <p:grpSp>
          <p:nvGrpSpPr>
            <p:cNvPr id="136" name="Google Shape;136;p19"/>
            <p:cNvGrpSpPr/>
            <p:nvPr/>
          </p:nvGrpSpPr>
          <p:grpSpPr>
            <a:xfrm>
              <a:off x="3208202" y="1211025"/>
              <a:ext cx="2992800" cy="2992800"/>
              <a:chOff x="3208202" y="1211025"/>
              <a:chExt cx="2992800" cy="2992800"/>
            </a:xfrm>
          </p:grpSpPr>
          <p:cxnSp>
            <p:nvCxnSpPr>
              <p:cNvPr id="137" name="Google Shape;137;p19"/>
              <p:cNvCxnSpPr>
                <a:endCxn id="135" idx="2"/>
              </p:cNvCxnSpPr>
              <p:nvPr/>
            </p:nvCxnSpPr>
            <p:spPr>
              <a:xfrm>
                <a:off x="4704602" y="1211025"/>
                <a:ext cx="0" cy="2992800"/>
              </a:xfrm>
              <a:prstGeom prst="straightConnector1">
                <a:avLst/>
              </a:prstGeom>
              <a:noFill/>
              <a:ln cap="flat" cmpd="sng" w="19050">
                <a:solidFill>
                  <a:srgbClr val="FFFFFF"/>
                </a:solidFill>
                <a:prstDash val="solid"/>
                <a:round/>
                <a:headEnd len="sm" w="sm" type="none"/>
                <a:tailEnd len="sm" w="sm" type="none"/>
              </a:ln>
            </p:spPr>
          </p:cxnSp>
          <p:sp>
            <p:nvSpPr>
              <p:cNvPr id="135" name="Google Shape;135;p19"/>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38" name="Google Shape;138;p19"/>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Medium supermarkets are in high demand, while the amount of stores is relatively low</a:t>
            </a:r>
            <a:endParaRPr sz="2000">
              <a:solidFill>
                <a:srgbClr val="FFFFFF"/>
              </a:solidFill>
              <a:latin typeface="DM Sans"/>
              <a:ea typeface="DM Sans"/>
              <a:cs typeface="DM Sans"/>
              <a:sym typeface="DM Sans"/>
            </a:endParaRPr>
          </a:p>
        </p:txBody>
      </p:sp>
      <p:sp>
        <p:nvSpPr>
          <p:cNvPr id="139" name="Google Shape;139;p19"/>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grpSp>
        <p:nvGrpSpPr>
          <p:cNvPr id="140" name="Google Shape;140;p19"/>
          <p:cNvGrpSpPr/>
          <p:nvPr/>
        </p:nvGrpSpPr>
        <p:grpSpPr>
          <a:xfrm>
            <a:off x="4527770" y="1451033"/>
            <a:ext cx="668400" cy="528000"/>
            <a:chOff x="4509275" y="1451033"/>
            <a:chExt cx="668400" cy="528000"/>
          </a:xfrm>
        </p:grpSpPr>
        <p:sp>
          <p:nvSpPr>
            <p:cNvPr id="141" name="Google Shape;141;p19"/>
            <p:cNvSpPr/>
            <p:nvPr/>
          </p:nvSpPr>
          <p:spPr>
            <a:xfrm>
              <a:off x="4509275" y="1451033"/>
              <a:ext cx="668400" cy="5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 name="Google Shape;142;p19"/>
            <p:cNvSpPr/>
            <p:nvPr/>
          </p:nvSpPr>
          <p:spPr>
            <a:xfrm>
              <a:off x="4781381" y="1586702"/>
              <a:ext cx="124200" cy="12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43" name="Google Shape;143;p19"/>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2021</a:t>
            </a:r>
            <a:endParaRPr>
              <a:solidFill>
                <a:srgbClr val="FFFFFF"/>
              </a:solidFill>
              <a:latin typeface="DM Sans"/>
              <a:ea typeface="DM Sans"/>
              <a:cs typeface="DM Sans"/>
              <a:sym typeface="DM Sans"/>
            </a:endParaRPr>
          </a:p>
        </p:txBody>
      </p:sp>
      <p:cxnSp>
        <p:nvCxnSpPr>
          <p:cNvPr id="144" name="Google Shape;144;p19"/>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9"/>
          <p:cNvSpPr txBox="1"/>
          <p:nvPr/>
        </p:nvSpPr>
        <p:spPr>
          <a:xfrm>
            <a:off x="6144000" y="2669000"/>
            <a:ext cx="19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DM Sans"/>
                <a:ea typeface="DM Sans"/>
                <a:cs typeface="DM Sans"/>
                <a:sym typeface="DM Sans"/>
              </a:rPr>
              <a:t>The opportunity zone to grow supply</a:t>
            </a:r>
            <a:endParaRPr/>
          </a:p>
        </p:txBody>
      </p:sp>
      <p:cxnSp>
        <p:nvCxnSpPr>
          <p:cNvPr id="146" name="Google Shape;146;p19"/>
          <p:cNvCxnSpPr>
            <a:stCxn id="147" idx="0"/>
            <a:endCxn id="145" idx="0"/>
          </p:cNvCxnSpPr>
          <p:nvPr/>
        </p:nvCxnSpPr>
        <p:spPr>
          <a:xfrm rot="-5400000">
            <a:off x="5700159" y="1596261"/>
            <a:ext cx="368100" cy="2513400"/>
          </a:xfrm>
          <a:prstGeom prst="curvedConnector3">
            <a:avLst>
              <a:gd fmla="val 164666" name="adj1"/>
            </a:avLst>
          </a:prstGeom>
          <a:noFill/>
          <a:ln cap="flat" cmpd="sng" w="9525">
            <a:solidFill>
              <a:srgbClr val="FFFFFF"/>
            </a:solidFill>
            <a:prstDash val="solid"/>
            <a:round/>
            <a:headEnd len="med" w="med" type="none"/>
            <a:tailEnd len="med" w="med" type="triangle"/>
          </a:ln>
        </p:spPr>
      </p:cxnSp>
      <p:sp>
        <p:nvSpPr>
          <p:cNvPr id="147" name="Google Shape;147;p19"/>
          <p:cNvSpPr/>
          <p:nvPr/>
        </p:nvSpPr>
        <p:spPr>
          <a:xfrm>
            <a:off x="4350009" y="3037011"/>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pic>
        <p:nvPicPr>
          <p:cNvPr id="152" name="Google Shape;152;p20" title="Chart"/>
          <p:cNvPicPr preferRelativeResize="0"/>
          <p:nvPr/>
        </p:nvPicPr>
        <p:blipFill>
          <a:blip r:embed="rId3">
            <a:alphaModFix/>
          </a:blip>
          <a:stretch>
            <a:fillRect/>
          </a:stretch>
        </p:blipFill>
        <p:spPr>
          <a:xfrm>
            <a:off x="4993882" y="1043414"/>
            <a:ext cx="3869500" cy="3056667"/>
          </a:xfrm>
          <a:prstGeom prst="rect">
            <a:avLst/>
          </a:prstGeom>
          <a:noFill/>
          <a:ln>
            <a:noFill/>
          </a:ln>
        </p:spPr>
      </p:pic>
      <p:sp>
        <p:nvSpPr>
          <p:cNvPr id="153" name="Google Shape;153;p20"/>
          <p:cNvSpPr/>
          <p:nvPr/>
        </p:nvSpPr>
        <p:spPr>
          <a:xfrm>
            <a:off x="233650" y="452250"/>
            <a:ext cx="85545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DM Sans"/>
                <a:ea typeface="DM Sans"/>
                <a:cs typeface="DM Sans"/>
                <a:sym typeface="DM Sans"/>
              </a:rPr>
              <a:t>ential. This category, though smaller in overall v</a:t>
            </a:r>
            <a:endParaRPr/>
          </a:p>
        </p:txBody>
      </p:sp>
      <p:sp>
        <p:nvSpPr>
          <p:cNvPr id="154" name="Google Shape;154;p20"/>
          <p:cNvSpPr txBox="1"/>
          <p:nvPr/>
        </p:nvSpPr>
        <p:spPr>
          <a:xfrm>
            <a:off x="457200" y="196349"/>
            <a:ext cx="8229600" cy="646500"/>
          </a:xfrm>
          <a:prstGeom prst="rect">
            <a:avLst/>
          </a:prstGeom>
          <a:solidFill>
            <a:schemeClr val="dk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FFFFFF"/>
                </a:solidFill>
                <a:latin typeface="DM Sans"/>
                <a:ea typeface="DM Sans"/>
                <a:cs typeface="DM Sans"/>
                <a:sym typeface="DM Sans"/>
              </a:rPr>
              <a:t>Target medium supermarkets part of a chain offering groceries and meals</a:t>
            </a:r>
            <a:endParaRPr b="1" sz="2600">
              <a:solidFill>
                <a:srgbClr val="FFFFFF"/>
              </a:solidFill>
              <a:latin typeface="DM Sans"/>
              <a:ea typeface="DM Sans"/>
              <a:cs typeface="DM Sans"/>
              <a:sym typeface="DM Sans"/>
            </a:endParaRPr>
          </a:p>
        </p:txBody>
      </p:sp>
      <p:sp>
        <p:nvSpPr>
          <p:cNvPr id="155" name="Google Shape;155;p20"/>
          <p:cNvSpPr txBox="1"/>
          <p:nvPr/>
        </p:nvSpPr>
        <p:spPr>
          <a:xfrm>
            <a:off x="334775" y="183350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14%</a:t>
            </a:r>
            <a:endParaRPr>
              <a:solidFill>
                <a:srgbClr val="7EC39B"/>
              </a:solidFill>
              <a:latin typeface="DM Sans Black"/>
              <a:ea typeface="DM Sans Black"/>
              <a:cs typeface="DM Sans Black"/>
              <a:sym typeface="DM Sans Black"/>
            </a:endParaRPr>
          </a:p>
        </p:txBody>
      </p:sp>
      <p:sp>
        <p:nvSpPr>
          <p:cNvPr id="156" name="Google Shape;156;p20"/>
          <p:cNvSpPr txBox="1"/>
          <p:nvPr/>
        </p:nvSpPr>
        <p:spPr>
          <a:xfrm>
            <a:off x="2010275" y="2180588"/>
            <a:ext cx="27654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a:t>
            </a:r>
            <a:r>
              <a:rPr lang="en-GB" sz="1300">
                <a:solidFill>
                  <a:srgbClr val="FFFFFF"/>
                </a:solidFill>
                <a:latin typeface="DM Sans"/>
                <a:ea typeface="DM Sans"/>
                <a:cs typeface="DM Sans"/>
                <a:sym typeface="DM Sans"/>
              </a:rPr>
              <a:t>f total sales</a:t>
            </a:r>
            <a:br>
              <a:rPr lang="en-GB" sz="1300">
                <a:solidFill>
                  <a:srgbClr val="FFFFFF"/>
                </a:solidFill>
                <a:latin typeface="DM Sans"/>
                <a:ea typeface="DM Sans"/>
                <a:cs typeface="DM Sans"/>
                <a:sym typeface="DM Sans"/>
              </a:rPr>
            </a:br>
            <a:r>
              <a:rPr lang="en-GB" sz="1300">
                <a:solidFill>
                  <a:srgbClr val="FFFFFF"/>
                </a:solidFill>
                <a:latin typeface="DM Sans"/>
                <a:ea typeface="DM Sans"/>
                <a:cs typeface="DM Sans"/>
                <a:sym typeface="DM Sans"/>
              </a:rPr>
              <a:t>780K of magic bags sold</a:t>
            </a:r>
            <a:endParaRPr sz="1300">
              <a:solidFill>
                <a:srgbClr val="FFFFFF"/>
              </a:solidFill>
              <a:latin typeface="DM Sans"/>
              <a:ea typeface="DM Sans"/>
              <a:cs typeface="DM Sans"/>
              <a:sym typeface="DM Sans"/>
            </a:endParaRPr>
          </a:p>
        </p:txBody>
      </p:sp>
      <p:sp>
        <p:nvSpPr>
          <p:cNvPr id="157" name="Google Shape;157;p20"/>
          <p:cNvSpPr txBox="1"/>
          <p:nvPr/>
        </p:nvSpPr>
        <p:spPr>
          <a:xfrm>
            <a:off x="379700" y="947300"/>
            <a:ext cx="183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8%</a:t>
            </a:r>
            <a:endParaRPr sz="6000">
              <a:solidFill>
                <a:srgbClr val="7EC39B"/>
              </a:solidFill>
              <a:latin typeface="DM Sans Black"/>
              <a:ea typeface="DM Sans Black"/>
              <a:cs typeface="DM Sans Black"/>
              <a:sym typeface="DM Sans Black"/>
            </a:endParaRPr>
          </a:p>
        </p:txBody>
      </p:sp>
      <p:sp>
        <p:nvSpPr>
          <p:cNvPr id="158" name="Google Shape;158;p20"/>
          <p:cNvSpPr txBox="1"/>
          <p:nvPr/>
        </p:nvSpPr>
        <p:spPr>
          <a:xfrm>
            <a:off x="1716775" y="1259275"/>
            <a:ext cx="31659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Of total stores</a:t>
            </a:r>
            <a:br>
              <a:rPr lang="en-GB" sz="1300">
                <a:solidFill>
                  <a:srgbClr val="FFFFFF"/>
                </a:solidFill>
                <a:latin typeface="DM Sans"/>
                <a:ea typeface="DM Sans"/>
                <a:cs typeface="DM Sans"/>
                <a:sym typeface="DM Sans"/>
              </a:rPr>
            </a:br>
            <a:r>
              <a:rPr lang="en-GB" sz="1300">
                <a:solidFill>
                  <a:srgbClr val="FFFFFF"/>
                </a:solidFill>
                <a:latin typeface="DM Sans"/>
                <a:ea typeface="DM Sans"/>
                <a:cs typeface="DM Sans"/>
                <a:sym typeface="DM Sans"/>
              </a:rPr>
              <a:t>2.3K </a:t>
            </a:r>
            <a:r>
              <a:rPr lang="en-GB" sz="1300">
                <a:solidFill>
                  <a:srgbClr val="FFFFFF"/>
                </a:solidFill>
                <a:latin typeface="DM Sans"/>
                <a:ea typeface="DM Sans"/>
                <a:cs typeface="DM Sans"/>
                <a:sym typeface="DM Sans"/>
              </a:rPr>
              <a:t>of unique stores</a:t>
            </a:r>
            <a:endParaRPr sz="1300">
              <a:solidFill>
                <a:srgbClr val="FFFFFF"/>
              </a:solidFill>
              <a:latin typeface="DM Sans"/>
              <a:ea typeface="DM Sans"/>
              <a:cs typeface="DM Sans"/>
              <a:sym typeface="DM Sans"/>
            </a:endParaRPr>
          </a:p>
        </p:txBody>
      </p:sp>
      <p:sp>
        <p:nvSpPr>
          <p:cNvPr id="159" name="Google Shape;159;p20"/>
          <p:cNvSpPr txBox="1"/>
          <p:nvPr/>
        </p:nvSpPr>
        <p:spPr>
          <a:xfrm>
            <a:off x="334775" y="272015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99%</a:t>
            </a:r>
            <a:endParaRPr>
              <a:solidFill>
                <a:srgbClr val="7EC39B"/>
              </a:solidFill>
              <a:latin typeface="DM Sans Black"/>
              <a:ea typeface="DM Sans Black"/>
              <a:cs typeface="DM Sans Black"/>
              <a:sym typeface="DM Sans Black"/>
            </a:endParaRPr>
          </a:p>
        </p:txBody>
      </p:sp>
      <p:sp>
        <p:nvSpPr>
          <p:cNvPr id="160" name="Google Shape;160;p20"/>
          <p:cNvSpPr txBox="1"/>
          <p:nvPr/>
        </p:nvSpPr>
        <p:spPr>
          <a:xfrm>
            <a:off x="2097775" y="2972150"/>
            <a:ext cx="2765400" cy="664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Of magic bags sold by medium supermarkets are classified as chains</a:t>
            </a:r>
            <a:endParaRPr sz="1300">
              <a:solidFill>
                <a:srgbClr val="FFFFFF"/>
              </a:solidFill>
              <a:latin typeface="DM Sans"/>
              <a:ea typeface="DM Sans"/>
              <a:cs typeface="DM Sans"/>
              <a:sym typeface="DM Sans"/>
            </a:endParaRPr>
          </a:p>
        </p:txBody>
      </p:sp>
      <p:sp>
        <p:nvSpPr>
          <p:cNvPr id="161" name="Google Shape;161;p20"/>
          <p:cNvSpPr txBox="1"/>
          <p:nvPr/>
        </p:nvSpPr>
        <p:spPr>
          <a:xfrm>
            <a:off x="379700" y="360680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1</a:t>
            </a:r>
            <a:r>
              <a:rPr lang="en-GB" sz="6000">
                <a:solidFill>
                  <a:srgbClr val="7EC39B"/>
                </a:solidFill>
                <a:latin typeface="DM Sans Black"/>
                <a:ea typeface="DM Sans Black"/>
                <a:cs typeface="DM Sans Black"/>
                <a:sym typeface="DM Sans Black"/>
              </a:rPr>
              <a:t>%</a:t>
            </a:r>
            <a:endParaRPr>
              <a:solidFill>
                <a:srgbClr val="7EC39B"/>
              </a:solidFill>
              <a:latin typeface="DM Sans Black"/>
              <a:ea typeface="DM Sans Black"/>
              <a:cs typeface="DM Sans Black"/>
              <a:sym typeface="DM Sans Black"/>
            </a:endParaRPr>
          </a:p>
        </p:txBody>
      </p:sp>
      <p:sp>
        <p:nvSpPr>
          <p:cNvPr id="162" name="Google Shape;162;p20"/>
          <p:cNvSpPr txBox="1"/>
          <p:nvPr/>
        </p:nvSpPr>
        <p:spPr>
          <a:xfrm>
            <a:off x="1505350" y="3863000"/>
            <a:ext cx="2765400" cy="664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Number of magic bags sold classified as vegetarian or vegan by medium supermarkets</a:t>
            </a:r>
            <a:endParaRPr sz="1300">
              <a:solidFill>
                <a:srgbClr val="FFFFFF"/>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pic>
        <p:nvPicPr>
          <p:cNvPr id="167" name="Google Shape;167;p21" title="Chart"/>
          <p:cNvPicPr preferRelativeResize="0"/>
          <p:nvPr/>
        </p:nvPicPr>
        <p:blipFill>
          <a:blip r:embed="rId3">
            <a:alphaModFix/>
          </a:blip>
          <a:stretch>
            <a:fillRect/>
          </a:stretch>
        </p:blipFill>
        <p:spPr>
          <a:xfrm>
            <a:off x="-4423" y="1441769"/>
            <a:ext cx="5440741" cy="3038350"/>
          </a:xfrm>
          <a:prstGeom prst="rect">
            <a:avLst/>
          </a:prstGeom>
          <a:noFill/>
          <a:ln>
            <a:noFill/>
          </a:ln>
        </p:spPr>
      </p:pic>
      <p:grpSp>
        <p:nvGrpSpPr>
          <p:cNvPr id="168" name="Google Shape;168;p21"/>
          <p:cNvGrpSpPr/>
          <p:nvPr/>
        </p:nvGrpSpPr>
        <p:grpSpPr>
          <a:xfrm>
            <a:off x="2721944" y="1409385"/>
            <a:ext cx="2519339" cy="2519339"/>
            <a:chOff x="3208202" y="1211025"/>
            <a:chExt cx="2992800" cy="2992800"/>
          </a:xfrm>
        </p:grpSpPr>
        <p:cxnSp>
          <p:nvCxnSpPr>
            <p:cNvPr id="169" name="Google Shape;169;p21"/>
            <p:cNvCxnSpPr>
              <a:stCxn id="170" idx="3"/>
              <a:endCxn id="170" idx="1"/>
            </p:cNvCxnSpPr>
            <p:nvPr/>
          </p:nvCxnSpPr>
          <p:spPr>
            <a:xfrm rot="10800000">
              <a:off x="3208202" y="2707425"/>
              <a:ext cx="2992800" cy="0"/>
            </a:xfrm>
            <a:prstGeom prst="straightConnector1">
              <a:avLst/>
            </a:prstGeom>
            <a:noFill/>
            <a:ln cap="flat" cmpd="sng" w="19050">
              <a:solidFill>
                <a:srgbClr val="FFFFFF"/>
              </a:solidFill>
              <a:prstDash val="solid"/>
              <a:round/>
              <a:headEnd len="sm" w="sm" type="none"/>
              <a:tailEnd len="sm" w="sm" type="none"/>
            </a:ln>
          </p:spPr>
        </p:cxnSp>
        <p:grpSp>
          <p:nvGrpSpPr>
            <p:cNvPr id="171" name="Google Shape;171;p21"/>
            <p:cNvGrpSpPr/>
            <p:nvPr/>
          </p:nvGrpSpPr>
          <p:grpSpPr>
            <a:xfrm>
              <a:off x="3208202" y="1211025"/>
              <a:ext cx="2992800" cy="2992800"/>
              <a:chOff x="3208202" y="1211025"/>
              <a:chExt cx="2992800" cy="2992800"/>
            </a:xfrm>
          </p:grpSpPr>
          <p:cxnSp>
            <p:nvCxnSpPr>
              <p:cNvPr id="172" name="Google Shape;172;p21"/>
              <p:cNvCxnSpPr>
                <a:endCxn id="170" idx="2"/>
              </p:cNvCxnSpPr>
              <p:nvPr/>
            </p:nvCxnSpPr>
            <p:spPr>
              <a:xfrm>
                <a:off x="4704602" y="1211025"/>
                <a:ext cx="0" cy="2992800"/>
              </a:xfrm>
              <a:prstGeom prst="straightConnector1">
                <a:avLst/>
              </a:prstGeom>
              <a:noFill/>
              <a:ln cap="flat" cmpd="sng" w="19050">
                <a:solidFill>
                  <a:srgbClr val="FFFFFF"/>
                </a:solidFill>
                <a:prstDash val="solid"/>
                <a:round/>
                <a:headEnd len="sm" w="sm" type="none"/>
                <a:tailEnd len="sm" w="sm" type="none"/>
              </a:ln>
            </p:spPr>
          </p:cxnSp>
          <p:sp>
            <p:nvSpPr>
              <p:cNvPr id="170" name="Google Shape;170;p21"/>
              <p:cNvSpPr/>
              <p:nvPr/>
            </p:nvSpPr>
            <p:spPr>
              <a:xfrm>
                <a:off x="3208202" y="1211025"/>
                <a:ext cx="2992800" cy="29928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73" name="Google Shape;173;p21"/>
          <p:cNvSpPr txBox="1"/>
          <p:nvPr/>
        </p:nvSpPr>
        <p:spPr>
          <a:xfrm>
            <a:off x="457200" y="300800"/>
            <a:ext cx="8229600" cy="646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lang="en-GB" sz="2600">
                <a:solidFill>
                  <a:srgbClr val="FFFFFF"/>
                </a:solidFill>
                <a:latin typeface="DM Sans ExtraBold"/>
                <a:ea typeface="DM Sans ExtraBold"/>
                <a:cs typeface="DM Sans ExtraBold"/>
                <a:sym typeface="DM Sans ExtraBold"/>
              </a:rPr>
              <a:t>Bakeries</a:t>
            </a:r>
            <a:r>
              <a:rPr lang="en-GB" sz="2600">
                <a:solidFill>
                  <a:srgbClr val="FFFFFF"/>
                </a:solidFill>
                <a:latin typeface="DM Sans ExtraBold"/>
                <a:ea typeface="DM Sans ExtraBold"/>
                <a:cs typeface="DM Sans ExtraBold"/>
                <a:sym typeface="DM Sans ExtraBold"/>
              </a:rPr>
              <a:t> are in high demand and have high supply: how we build more strategic partnerships?</a:t>
            </a:r>
            <a:endParaRPr sz="2000">
              <a:solidFill>
                <a:srgbClr val="FFFFFF"/>
              </a:solidFill>
              <a:latin typeface="DM Sans"/>
              <a:ea typeface="DM Sans"/>
              <a:cs typeface="DM Sans"/>
              <a:sym typeface="DM Sans"/>
            </a:endParaRPr>
          </a:p>
        </p:txBody>
      </p:sp>
      <p:sp>
        <p:nvSpPr>
          <p:cNvPr id="174" name="Google Shape;174;p21"/>
          <p:cNvSpPr/>
          <p:nvPr/>
        </p:nvSpPr>
        <p:spPr>
          <a:xfrm>
            <a:off x="4350009" y="3037011"/>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GB" sz="2500" u="none" cap="none" strike="noStrike">
                <a:solidFill>
                  <a:schemeClr val="dk1"/>
                </a:solidFill>
                <a:latin typeface="Titan One"/>
                <a:ea typeface="Titan One"/>
                <a:cs typeface="Titan One"/>
                <a:sym typeface="Titan One"/>
              </a:rPr>
              <a:t>1</a:t>
            </a:r>
            <a:endParaRPr i="0" sz="2500" u="none" cap="none" strike="noStrike">
              <a:solidFill>
                <a:schemeClr val="dk1"/>
              </a:solidFill>
              <a:latin typeface="Titan One"/>
              <a:ea typeface="Titan One"/>
              <a:cs typeface="Titan One"/>
              <a:sym typeface="Titan One"/>
            </a:endParaRPr>
          </a:p>
        </p:txBody>
      </p:sp>
      <p:sp>
        <p:nvSpPr>
          <p:cNvPr id="175" name="Google Shape;175;p21"/>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grpSp>
        <p:nvGrpSpPr>
          <p:cNvPr id="176" name="Google Shape;176;p21"/>
          <p:cNvGrpSpPr/>
          <p:nvPr/>
        </p:nvGrpSpPr>
        <p:grpSpPr>
          <a:xfrm>
            <a:off x="4527770" y="1451033"/>
            <a:ext cx="668400" cy="528000"/>
            <a:chOff x="4509275" y="1451033"/>
            <a:chExt cx="668400" cy="528000"/>
          </a:xfrm>
        </p:grpSpPr>
        <p:sp>
          <p:nvSpPr>
            <p:cNvPr id="177" name="Google Shape;177;p21"/>
            <p:cNvSpPr/>
            <p:nvPr/>
          </p:nvSpPr>
          <p:spPr>
            <a:xfrm>
              <a:off x="4509275" y="1451033"/>
              <a:ext cx="668400" cy="5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8" name="Google Shape;178;p21"/>
            <p:cNvSpPr/>
            <p:nvPr/>
          </p:nvSpPr>
          <p:spPr>
            <a:xfrm>
              <a:off x="4781381" y="1586702"/>
              <a:ext cx="124200" cy="12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79" name="Google Shape;179;p21"/>
          <p:cNvSpPr txBox="1"/>
          <p:nvPr/>
        </p:nvSpPr>
        <p:spPr>
          <a:xfrm>
            <a:off x="457200" y="947300"/>
            <a:ext cx="8229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a:solidFill>
                  <a:srgbClr val="FFFFFF"/>
                </a:solidFill>
                <a:latin typeface="DM Sans"/>
                <a:ea typeface="DM Sans"/>
                <a:cs typeface="DM Sans"/>
                <a:sym typeface="DM Sans"/>
              </a:rPr>
              <a:t>Number of stores and number of bags sold split by store segment, 2021</a:t>
            </a:r>
            <a:endParaRPr>
              <a:solidFill>
                <a:srgbClr val="FFFFFF"/>
              </a:solidFill>
              <a:latin typeface="DM Sans"/>
              <a:ea typeface="DM Sans"/>
              <a:cs typeface="DM Sans"/>
              <a:sym typeface="DM Sans"/>
            </a:endParaRPr>
          </a:p>
        </p:txBody>
      </p:sp>
      <p:cxnSp>
        <p:nvCxnSpPr>
          <p:cNvPr id="180" name="Google Shape;180;p21"/>
          <p:cNvCxnSpPr/>
          <p:nvPr/>
        </p:nvCxnSpPr>
        <p:spPr>
          <a:xfrm>
            <a:off x="457199" y="1176125"/>
            <a:ext cx="79857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1"/>
          <p:cNvSpPr txBox="1"/>
          <p:nvPr/>
        </p:nvSpPr>
        <p:spPr>
          <a:xfrm>
            <a:off x="6162500" y="1979025"/>
            <a:ext cx="19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DM Sans"/>
                <a:ea typeface="DM Sans"/>
                <a:cs typeface="DM Sans"/>
                <a:sym typeface="DM Sans"/>
              </a:rPr>
              <a:t>Opportunity to differentiate</a:t>
            </a:r>
            <a:endParaRPr/>
          </a:p>
        </p:txBody>
      </p:sp>
      <p:cxnSp>
        <p:nvCxnSpPr>
          <p:cNvPr id="182" name="Google Shape;182;p21"/>
          <p:cNvCxnSpPr>
            <a:stCxn id="183" idx="4"/>
            <a:endCxn id="181" idx="2"/>
          </p:cNvCxnSpPr>
          <p:nvPr/>
        </p:nvCxnSpPr>
        <p:spPr>
          <a:xfrm flipH="1" rot="-5400000">
            <a:off x="5745609" y="1180589"/>
            <a:ext cx="295800" cy="2532000"/>
          </a:xfrm>
          <a:prstGeom prst="curvedConnector3">
            <a:avLst>
              <a:gd fmla="val 180548" name="adj1"/>
            </a:avLst>
          </a:prstGeom>
          <a:noFill/>
          <a:ln cap="flat" cmpd="sng" w="9525">
            <a:solidFill>
              <a:srgbClr val="FFFFFF"/>
            </a:solidFill>
            <a:prstDash val="solid"/>
            <a:round/>
            <a:headEnd len="med" w="med" type="none"/>
            <a:tailEnd len="med" w="med" type="triangle"/>
          </a:ln>
        </p:spPr>
      </p:cxnSp>
      <p:sp>
        <p:nvSpPr>
          <p:cNvPr id="184" name="Google Shape;184;p21"/>
          <p:cNvSpPr/>
          <p:nvPr/>
        </p:nvSpPr>
        <p:spPr>
          <a:xfrm>
            <a:off x="3980165" y="1414720"/>
            <a:ext cx="1261200" cy="1262100"/>
          </a:xfrm>
          <a:prstGeom prst="rect">
            <a:avLst/>
          </a:prstGeom>
          <a:solidFill>
            <a:srgbClr val="FFFF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Titan One"/>
              <a:ea typeface="Titan One"/>
              <a:cs typeface="Titan One"/>
              <a:sym typeface="Titan One"/>
            </a:endParaRPr>
          </a:p>
        </p:txBody>
      </p:sp>
      <p:sp>
        <p:nvSpPr>
          <p:cNvPr id="183" name="Google Shape;183;p21"/>
          <p:cNvSpPr/>
          <p:nvPr/>
        </p:nvSpPr>
        <p:spPr>
          <a:xfrm>
            <a:off x="4350009" y="1752689"/>
            <a:ext cx="555000" cy="546000"/>
          </a:xfrm>
          <a:prstGeom prst="ellipse">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2500">
                <a:solidFill>
                  <a:schemeClr val="dk1"/>
                </a:solidFill>
                <a:latin typeface="Titan One"/>
                <a:ea typeface="Titan One"/>
                <a:cs typeface="Titan One"/>
                <a:sym typeface="Titan One"/>
              </a:rPr>
              <a:t>2</a:t>
            </a:r>
            <a:endParaRPr i="0" sz="2500" u="none" cap="none" strike="noStrike">
              <a:solidFill>
                <a:schemeClr val="dk1"/>
              </a:solidFill>
              <a:latin typeface="Titan One"/>
              <a:ea typeface="Titan One"/>
              <a:cs typeface="Titan One"/>
              <a:sym typeface="Titan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sp>
        <p:nvSpPr>
          <p:cNvPr id="189" name="Google Shape;189;p22"/>
          <p:cNvSpPr/>
          <p:nvPr/>
        </p:nvSpPr>
        <p:spPr>
          <a:xfrm>
            <a:off x="233650" y="452250"/>
            <a:ext cx="8554500" cy="4239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txBox="1"/>
          <p:nvPr/>
        </p:nvSpPr>
        <p:spPr>
          <a:xfrm>
            <a:off x="740350" y="175700"/>
            <a:ext cx="7541100" cy="646500"/>
          </a:xfrm>
          <a:prstGeom prst="rect">
            <a:avLst/>
          </a:prstGeom>
          <a:solidFill>
            <a:schemeClr val="dk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FFAC59"/>
              </a:buClr>
              <a:buSzPts val="2600"/>
              <a:buFont typeface="Arial"/>
              <a:buNone/>
            </a:pPr>
            <a:r>
              <a:rPr b="1" lang="en-GB" sz="2600">
                <a:solidFill>
                  <a:srgbClr val="FFFFFF"/>
                </a:solidFill>
                <a:latin typeface="DM Sans"/>
                <a:ea typeface="DM Sans"/>
                <a:cs typeface="DM Sans"/>
                <a:sym typeface="DM Sans"/>
              </a:rPr>
              <a:t>Target bakeries part of a chain offering baked goods and meals</a:t>
            </a:r>
            <a:endParaRPr b="1" sz="2600">
              <a:solidFill>
                <a:srgbClr val="FFFFFF"/>
              </a:solidFill>
              <a:latin typeface="DM Sans"/>
              <a:ea typeface="DM Sans"/>
              <a:cs typeface="DM Sans"/>
              <a:sym typeface="DM Sans"/>
            </a:endParaRPr>
          </a:p>
        </p:txBody>
      </p:sp>
      <p:sp>
        <p:nvSpPr>
          <p:cNvPr id="191" name="Google Shape;191;p22"/>
          <p:cNvSpPr txBox="1"/>
          <p:nvPr/>
        </p:nvSpPr>
        <p:spPr>
          <a:xfrm>
            <a:off x="334775" y="183350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23%</a:t>
            </a:r>
            <a:endParaRPr>
              <a:solidFill>
                <a:srgbClr val="7EC39B"/>
              </a:solidFill>
              <a:latin typeface="DM Sans Black"/>
              <a:ea typeface="DM Sans Black"/>
              <a:cs typeface="DM Sans Black"/>
              <a:sym typeface="DM Sans Black"/>
            </a:endParaRPr>
          </a:p>
        </p:txBody>
      </p:sp>
      <p:sp>
        <p:nvSpPr>
          <p:cNvPr id="192" name="Google Shape;192;p22"/>
          <p:cNvSpPr txBox="1"/>
          <p:nvPr/>
        </p:nvSpPr>
        <p:spPr>
          <a:xfrm>
            <a:off x="2065693" y="2180588"/>
            <a:ext cx="27654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Of total sales</a:t>
            </a:r>
            <a:br>
              <a:rPr lang="en-GB" sz="1300">
                <a:solidFill>
                  <a:srgbClr val="FFFFFF"/>
                </a:solidFill>
                <a:latin typeface="DM Sans"/>
                <a:ea typeface="DM Sans"/>
                <a:cs typeface="DM Sans"/>
                <a:sym typeface="DM Sans"/>
              </a:rPr>
            </a:br>
            <a:r>
              <a:rPr lang="en-GB" sz="1300">
                <a:solidFill>
                  <a:srgbClr val="FFFFFF"/>
                </a:solidFill>
                <a:latin typeface="DM Sans"/>
                <a:ea typeface="DM Sans"/>
                <a:cs typeface="DM Sans"/>
                <a:sym typeface="DM Sans"/>
              </a:rPr>
              <a:t>1.3M </a:t>
            </a:r>
            <a:r>
              <a:rPr lang="en-GB" sz="1300">
                <a:solidFill>
                  <a:srgbClr val="FFFFFF"/>
                </a:solidFill>
                <a:latin typeface="DM Sans"/>
                <a:ea typeface="DM Sans"/>
                <a:cs typeface="DM Sans"/>
                <a:sym typeface="DM Sans"/>
              </a:rPr>
              <a:t>of magic bags sold</a:t>
            </a:r>
            <a:endParaRPr sz="1300">
              <a:solidFill>
                <a:srgbClr val="FFFFFF"/>
              </a:solidFill>
              <a:latin typeface="DM Sans"/>
              <a:ea typeface="DM Sans"/>
              <a:cs typeface="DM Sans"/>
              <a:sym typeface="DM Sans"/>
            </a:endParaRPr>
          </a:p>
        </p:txBody>
      </p:sp>
      <p:sp>
        <p:nvSpPr>
          <p:cNvPr id="193" name="Google Shape;193;p22"/>
          <p:cNvSpPr txBox="1"/>
          <p:nvPr/>
        </p:nvSpPr>
        <p:spPr>
          <a:xfrm>
            <a:off x="379700" y="947300"/>
            <a:ext cx="2127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19%</a:t>
            </a:r>
            <a:endParaRPr sz="6000">
              <a:solidFill>
                <a:srgbClr val="7EC39B"/>
              </a:solidFill>
              <a:latin typeface="DM Sans Black"/>
              <a:ea typeface="DM Sans Black"/>
              <a:cs typeface="DM Sans Black"/>
              <a:sym typeface="DM Sans Black"/>
            </a:endParaRPr>
          </a:p>
        </p:txBody>
      </p:sp>
      <p:sp>
        <p:nvSpPr>
          <p:cNvPr id="194" name="Google Shape;194;p22"/>
          <p:cNvSpPr txBox="1"/>
          <p:nvPr/>
        </p:nvSpPr>
        <p:spPr>
          <a:xfrm>
            <a:off x="334775" y="272015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6</a:t>
            </a:r>
            <a:r>
              <a:rPr lang="en-GB" sz="6000">
                <a:solidFill>
                  <a:srgbClr val="7EC39B"/>
                </a:solidFill>
                <a:latin typeface="DM Sans Black"/>
                <a:ea typeface="DM Sans Black"/>
                <a:cs typeface="DM Sans Black"/>
                <a:sym typeface="DM Sans Black"/>
              </a:rPr>
              <a:t>9%</a:t>
            </a:r>
            <a:endParaRPr>
              <a:solidFill>
                <a:srgbClr val="7EC39B"/>
              </a:solidFill>
              <a:latin typeface="DM Sans Black"/>
              <a:ea typeface="DM Sans Black"/>
              <a:cs typeface="DM Sans Black"/>
              <a:sym typeface="DM Sans Black"/>
            </a:endParaRPr>
          </a:p>
        </p:txBody>
      </p:sp>
      <p:sp>
        <p:nvSpPr>
          <p:cNvPr id="195" name="Google Shape;195;p22"/>
          <p:cNvSpPr txBox="1"/>
          <p:nvPr/>
        </p:nvSpPr>
        <p:spPr>
          <a:xfrm>
            <a:off x="2097775" y="2972150"/>
            <a:ext cx="27654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Of magic bags sold by bakeries are classified as chains</a:t>
            </a:r>
            <a:endParaRPr sz="1300">
              <a:solidFill>
                <a:srgbClr val="FFFFFF"/>
              </a:solidFill>
              <a:latin typeface="DM Sans"/>
              <a:ea typeface="DM Sans"/>
              <a:cs typeface="DM Sans"/>
              <a:sym typeface="DM Sans"/>
            </a:endParaRPr>
          </a:p>
        </p:txBody>
      </p:sp>
      <p:sp>
        <p:nvSpPr>
          <p:cNvPr id="196" name="Google Shape;196;p22"/>
          <p:cNvSpPr txBox="1"/>
          <p:nvPr/>
        </p:nvSpPr>
        <p:spPr>
          <a:xfrm>
            <a:off x="379700" y="3606800"/>
            <a:ext cx="217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0">
                <a:solidFill>
                  <a:srgbClr val="7EC39B"/>
                </a:solidFill>
                <a:latin typeface="DM Sans Black"/>
                <a:ea typeface="DM Sans Black"/>
                <a:cs typeface="DM Sans Black"/>
                <a:sym typeface="DM Sans Black"/>
              </a:rPr>
              <a:t>&lt;</a:t>
            </a:r>
            <a:r>
              <a:rPr lang="en-GB" sz="6000">
                <a:solidFill>
                  <a:srgbClr val="7EC39B"/>
                </a:solidFill>
                <a:latin typeface="DM Sans Black"/>
                <a:ea typeface="DM Sans Black"/>
                <a:cs typeface="DM Sans Black"/>
                <a:sym typeface="DM Sans Black"/>
              </a:rPr>
              <a:t>1%</a:t>
            </a:r>
            <a:endParaRPr>
              <a:solidFill>
                <a:srgbClr val="7EC39B"/>
              </a:solidFill>
              <a:latin typeface="DM Sans Black"/>
              <a:ea typeface="DM Sans Black"/>
              <a:cs typeface="DM Sans Black"/>
              <a:sym typeface="DM Sans Black"/>
            </a:endParaRPr>
          </a:p>
        </p:txBody>
      </p:sp>
      <p:sp>
        <p:nvSpPr>
          <p:cNvPr id="197" name="Google Shape;197;p22"/>
          <p:cNvSpPr txBox="1"/>
          <p:nvPr/>
        </p:nvSpPr>
        <p:spPr>
          <a:xfrm>
            <a:off x="1907998" y="3863000"/>
            <a:ext cx="2765400" cy="664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Number of magic bags sold classified as vegetarian or vegan by bakeries</a:t>
            </a:r>
            <a:endParaRPr sz="1300">
              <a:solidFill>
                <a:srgbClr val="FFFFFF"/>
              </a:solidFill>
              <a:latin typeface="DM Sans"/>
              <a:ea typeface="DM Sans"/>
              <a:cs typeface="DM Sans"/>
              <a:sym typeface="DM Sans"/>
            </a:endParaRPr>
          </a:p>
        </p:txBody>
      </p:sp>
      <p:sp>
        <p:nvSpPr>
          <p:cNvPr id="198" name="Google Shape;198;p22"/>
          <p:cNvSpPr txBox="1"/>
          <p:nvPr/>
        </p:nvSpPr>
        <p:spPr>
          <a:xfrm>
            <a:off x="2119423" y="1259275"/>
            <a:ext cx="3165900" cy="504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GB" sz="1300">
                <a:solidFill>
                  <a:srgbClr val="FFFFFF"/>
                </a:solidFill>
                <a:latin typeface="DM Sans"/>
                <a:ea typeface="DM Sans"/>
                <a:cs typeface="DM Sans"/>
                <a:sym typeface="DM Sans"/>
              </a:rPr>
              <a:t>O</a:t>
            </a:r>
            <a:r>
              <a:rPr lang="en-GB" sz="1300">
                <a:solidFill>
                  <a:srgbClr val="FFFFFF"/>
                </a:solidFill>
                <a:latin typeface="DM Sans"/>
                <a:ea typeface="DM Sans"/>
                <a:cs typeface="DM Sans"/>
                <a:sym typeface="DM Sans"/>
              </a:rPr>
              <a:t>f total stores</a:t>
            </a:r>
            <a:br>
              <a:rPr lang="en-GB" sz="1300">
                <a:solidFill>
                  <a:srgbClr val="FFFFFF"/>
                </a:solidFill>
                <a:latin typeface="DM Sans"/>
                <a:ea typeface="DM Sans"/>
                <a:cs typeface="DM Sans"/>
                <a:sym typeface="DM Sans"/>
              </a:rPr>
            </a:br>
            <a:r>
              <a:rPr lang="en-GB" sz="1300">
                <a:solidFill>
                  <a:srgbClr val="FFFFFF"/>
                </a:solidFill>
                <a:latin typeface="DM Sans"/>
                <a:ea typeface="DM Sans"/>
                <a:cs typeface="DM Sans"/>
                <a:sym typeface="DM Sans"/>
              </a:rPr>
              <a:t>5.5K of unique stores</a:t>
            </a:r>
            <a:endParaRPr sz="1300">
              <a:solidFill>
                <a:srgbClr val="FFFFFF"/>
              </a:solidFill>
              <a:latin typeface="DM Sans"/>
              <a:ea typeface="DM Sans"/>
              <a:cs typeface="DM Sans"/>
              <a:sym typeface="DM Sans"/>
            </a:endParaRPr>
          </a:p>
        </p:txBody>
      </p:sp>
      <p:pic>
        <p:nvPicPr>
          <p:cNvPr id="199" name="Google Shape;199;p22"/>
          <p:cNvPicPr preferRelativeResize="0"/>
          <p:nvPr/>
        </p:nvPicPr>
        <p:blipFill rotWithShape="1">
          <a:blip r:embed="rId3">
            <a:alphaModFix/>
          </a:blip>
          <a:srcRect b="0" l="0" r="0" t="7338"/>
          <a:stretch/>
        </p:blipFill>
        <p:spPr>
          <a:xfrm>
            <a:off x="5025050" y="1588125"/>
            <a:ext cx="3283375" cy="2719550"/>
          </a:xfrm>
          <a:prstGeom prst="rect">
            <a:avLst/>
          </a:prstGeom>
          <a:noFill/>
          <a:ln>
            <a:noFill/>
          </a:ln>
        </p:spPr>
      </p:pic>
      <p:sp>
        <p:nvSpPr>
          <p:cNvPr id="200" name="Google Shape;200;p22"/>
          <p:cNvSpPr txBox="1"/>
          <p:nvPr/>
        </p:nvSpPr>
        <p:spPr>
          <a:xfrm>
            <a:off x="4673400" y="1349800"/>
            <a:ext cx="41706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GB" sz="1300">
                <a:solidFill>
                  <a:srgbClr val="FFFFFF"/>
                </a:solidFill>
                <a:latin typeface="DM Sans"/>
                <a:ea typeface="DM Sans"/>
                <a:cs typeface="DM Sans"/>
                <a:sym typeface="DM Sans"/>
              </a:rPr>
              <a:t>Share of bags sold by item category, 2020 vs 2021</a:t>
            </a:r>
            <a:endParaRPr sz="1300">
              <a:solidFill>
                <a:srgbClr val="FFFFFF"/>
              </a:solidFill>
              <a:latin typeface="DM Sans"/>
              <a:ea typeface="DM Sans"/>
              <a:cs typeface="DM Sans"/>
              <a:sym typeface="DM Sans"/>
            </a:endParaRPr>
          </a:p>
        </p:txBody>
      </p:sp>
      <p:cxnSp>
        <p:nvCxnSpPr>
          <p:cNvPr id="201" name="Google Shape;201;p22"/>
          <p:cNvCxnSpPr/>
          <p:nvPr/>
        </p:nvCxnSpPr>
        <p:spPr>
          <a:xfrm>
            <a:off x="4673400" y="1578625"/>
            <a:ext cx="4047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615F"/>
      </a:dk1>
      <a:lt1>
        <a:srgbClr val="F9F3F0"/>
      </a:lt1>
      <a:dk2>
        <a:srgbClr val="595959"/>
      </a:dk2>
      <a:lt2>
        <a:srgbClr val="DEE3E3"/>
      </a:lt2>
      <a:accent1>
        <a:srgbClr val="00615F"/>
      </a:accent1>
      <a:accent2>
        <a:srgbClr val="8D9494"/>
      </a:accent2>
      <a:accent3>
        <a:srgbClr val="72DA9F"/>
      </a:accent3>
      <a:accent4>
        <a:srgbClr val="FFFBA3"/>
      </a:accent4>
      <a:accent5>
        <a:srgbClr val="FF7B75"/>
      </a:accent5>
      <a:accent6>
        <a:srgbClr val="005854"/>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